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7" r:id="rId21"/>
    <p:sldId id="278" r:id="rId22"/>
    <p:sldId id="271" r:id="rId23"/>
    <p:sldId id="272" r:id="rId24"/>
  </p:sldIdLst>
  <p:sldSz cx="12192000" cy="6858000"/>
  <p:notesSz cx="6858000" cy="9144000"/>
  <p:embeddedFontLst>
    <p:embeddedFont>
      <p:font typeface="Algerian" panose="04020705040A02060702" pitchFamily="82" charset="0"/>
      <p:regular r:id="rId26"/>
    </p:embeddedFont>
    <p:embeddedFont>
      <p:font typeface="Gill Sans"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17" name="Google Shape;17;p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2416500" y="329307"/>
            <a:ext cx="4973915"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cxnSp>
        <p:nvCxnSpPr>
          <p:cNvPr id="20" name="Google Shape;20;p2"/>
          <p:cNvCxnSpPr/>
          <p:nvPr/>
        </p:nvCxnSpPr>
        <p:spPr>
          <a:xfrm>
            <a:off x="2417780" y="3528542"/>
            <a:ext cx="863707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4527910" y="-1060599"/>
            <a:ext cx="3450613" cy="960327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5" name="Google Shape;85;p1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cxnSp>
        <p:nvCxnSpPr>
          <p:cNvPr id="88" name="Google Shape;88;p11"/>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7917038" y="2321047"/>
            <a:ext cx="4659889" cy="16157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2"/>
          <p:cNvSpPr txBox="1">
            <a:spLocks noGrp="1"/>
          </p:cNvSpPr>
          <p:nvPr>
            <p:ph type="body" idx="1"/>
          </p:nvPr>
        </p:nvSpPr>
        <p:spPr>
          <a:xfrm rot="5400000">
            <a:off x="3029143" y="-785498"/>
            <a:ext cx="4659889" cy="782883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2" name="Google Shape;92;p1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cxnSp>
        <p:nvCxnSpPr>
          <p:cNvPr id="95" name="Google Shape;95;p12"/>
          <p:cNvCxnSpPr/>
          <p:nvPr/>
        </p:nvCxnSpPr>
        <p:spPr>
          <a:xfrm>
            <a:off x="9439111" y="798973"/>
            <a:ext cx="0" cy="4659889"/>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4" name="Google Shape;24;p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cxnSp>
        <p:nvCxnSpPr>
          <p:cNvPr id="27" name="Google Shape;27;p3"/>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454239" y="1756130"/>
            <a:ext cx="8643154" cy="1887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1454239" y="3806195"/>
            <a:ext cx="8630446" cy="1012929"/>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1" name="Google Shape;31;p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cxnSp>
        <p:nvCxnSpPr>
          <p:cNvPr id="34" name="Google Shape;34;p4"/>
          <p:cNvCxnSpPr/>
          <p:nvPr/>
        </p:nvCxnSpPr>
        <p:spPr>
          <a:xfrm>
            <a:off x="1454239" y="3804985"/>
            <a:ext cx="863044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1449217" y="804889"/>
            <a:ext cx="9605635" cy="105930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1447331" y="2010878"/>
            <a:ext cx="4645152" cy="344859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8" name="Google Shape;38;p5"/>
          <p:cNvSpPr txBox="1">
            <a:spLocks noGrp="1"/>
          </p:cNvSpPr>
          <p:nvPr>
            <p:ph type="body" idx="2"/>
          </p:nvPr>
        </p:nvSpPr>
        <p:spPr>
          <a:xfrm>
            <a:off x="6413771" y="2017343"/>
            <a:ext cx="4645152"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9" name="Google Shape;39;p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cxnSp>
        <p:nvCxnSpPr>
          <p:cNvPr id="42" name="Google Shape;42;p5"/>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1447191" y="804163"/>
            <a:ext cx="9607661" cy="10563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1447191" y="2019549"/>
            <a:ext cx="4645152"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46" name="Google Shape;46;p6"/>
          <p:cNvSpPr txBox="1">
            <a:spLocks noGrp="1"/>
          </p:cNvSpPr>
          <p:nvPr>
            <p:ph type="body" idx="2"/>
          </p:nvPr>
        </p:nvSpPr>
        <p:spPr>
          <a:xfrm>
            <a:off x="1447191" y="2824269"/>
            <a:ext cx="4645152"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7" name="Google Shape;47;p6"/>
          <p:cNvSpPr txBox="1">
            <a:spLocks noGrp="1"/>
          </p:cNvSpPr>
          <p:nvPr>
            <p:ph type="body" idx="3"/>
          </p:nvPr>
        </p:nvSpPr>
        <p:spPr>
          <a:xfrm>
            <a:off x="6412362" y="2023003"/>
            <a:ext cx="4645152"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48" name="Google Shape;48;p6"/>
          <p:cNvSpPr txBox="1">
            <a:spLocks noGrp="1"/>
          </p:cNvSpPr>
          <p:nvPr>
            <p:ph type="body" idx="4"/>
          </p:nvPr>
        </p:nvSpPr>
        <p:spPr>
          <a:xfrm>
            <a:off x="6412362" y="2821491"/>
            <a:ext cx="4645152"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9" name="Google Shape;49;p6"/>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cxnSp>
        <p:nvCxnSpPr>
          <p:cNvPr id="52" name="Google Shape;52;p6"/>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cxnSp>
        <p:nvCxnSpPr>
          <p:cNvPr id="58" name="Google Shape;58;p7"/>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444671" y="798973"/>
            <a:ext cx="3273099" cy="22471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9"/>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6" name="Google Shape;66;p9"/>
          <p:cNvSpPr txBox="1">
            <a:spLocks noGrp="1"/>
          </p:cNvSpPr>
          <p:nvPr>
            <p:ph type="body" idx="2"/>
          </p:nvPr>
        </p:nvSpPr>
        <p:spPr>
          <a:xfrm>
            <a:off x="1444671" y="3205491"/>
            <a:ext cx="3275013"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67" name="Google Shape;67;p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cxnSp>
        <p:nvCxnSpPr>
          <p:cNvPr id="70" name="Google Shape;70;p9"/>
          <p:cNvCxnSpPr/>
          <p:nvPr/>
        </p:nvCxnSpPr>
        <p:spPr>
          <a:xfrm>
            <a:off x="1448280" y="3205491"/>
            <a:ext cx="326949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grpSp>
        <p:nvGrpSpPr>
          <p:cNvPr id="72" name="Google Shape;72;p10"/>
          <p:cNvGrpSpPr/>
          <p:nvPr/>
        </p:nvGrpSpPr>
        <p:grpSpPr>
          <a:xfrm>
            <a:off x="7477387" y="482170"/>
            <a:ext cx="4074533" cy="5149101"/>
            <a:chOff x="7477387" y="482170"/>
            <a:chExt cx="4074533" cy="5149101"/>
          </a:xfrm>
        </p:grpSpPr>
        <p:sp>
          <p:nvSpPr>
            <p:cNvPr id="73" name="Google Shape;73;p10"/>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0"/>
          <p:cNvSpPr txBox="1">
            <a:spLocks noGrp="1"/>
          </p:cNvSpPr>
          <p:nvPr>
            <p:ph type="title"/>
          </p:nvPr>
        </p:nvSpPr>
        <p:spPr>
          <a:xfrm>
            <a:off x="1451206" y="1129513"/>
            <a:ext cx="5532328" cy="18305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a:spLocks noGrp="1"/>
          </p:cNvSpPr>
          <p:nvPr>
            <p:ph type="pic" idx="2"/>
          </p:nvPr>
        </p:nvSpPr>
        <p:spPr>
          <a:xfrm>
            <a:off x="8124389" y="1122542"/>
            <a:ext cx="2791171" cy="3866327"/>
          </a:xfrm>
          <a:prstGeom prst="rect">
            <a:avLst/>
          </a:prstGeom>
          <a:solidFill>
            <a:srgbClr val="D8D8D8"/>
          </a:solidFill>
          <a:ln>
            <a:noFill/>
          </a:ln>
        </p:spPr>
      </p:sp>
      <p:sp>
        <p:nvSpPr>
          <p:cNvPr id="77" name="Google Shape;77;p10"/>
          <p:cNvSpPr txBox="1">
            <a:spLocks noGrp="1"/>
          </p:cNvSpPr>
          <p:nvPr>
            <p:ph type="body" idx="1"/>
          </p:nvPr>
        </p:nvSpPr>
        <p:spPr>
          <a:xfrm>
            <a:off x="1450329" y="3145992"/>
            <a:ext cx="5524404"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8" name="Google Shape;78;p10"/>
          <p:cNvSpPr txBox="1">
            <a:spLocks noGrp="1"/>
          </p:cNvSpPr>
          <p:nvPr>
            <p:ph type="dt" idx="10"/>
          </p:nvPr>
        </p:nvSpPr>
        <p:spPr>
          <a:xfrm>
            <a:off x="1447382" y="5469856"/>
            <a:ext cx="5527351"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1447382" y="318640"/>
            <a:ext cx="5541004"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cxnSp>
        <p:nvCxnSpPr>
          <p:cNvPr id="81" name="Google Shape;81;p10"/>
          <p:cNvCxnSpPr/>
          <p:nvPr/>
        </p:nvCxnSpPr>
        <p:spPr>
          <a:xfrm>
            <a:off x="1447382" y="3143605"/>
            <a:ext cx="552735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7;p1"/>
          <p:cNvPicPr preferRelativeResize="0"/>
          <p:nvPr/>
        </p:nvPicPr>
        <p:blipFill rotWithShape="1">
          <a:blip r:embed="rId13">
            <a:alphaModFix/>
          </a:blip>
          <a:srcRect t="1538" b="-1538"/>
          <a:stretch/>
        </p:blipFill>
        <p:spPr>
          <a:xfrm>
            <a:off x="0" y="6126480"/>
            <a:ext cx="12192000" cy="742950"/>
          </a:xfrm>
          <a:prstGeom prst="rect">
            <a:avLst/>
          </a:prstGeom>
          <a:noFill/>
          <a:ln>
            <a:noFill/>
          </a:ln>
        </p:spPr>
      </p:pic>
      <p:sp>
        <p:nvSpPr>
          <p:cNvPr id="8" name="Google Shape;8;p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200"/>
              <a:buFont typeface="Gill Sans"/>
              <a:buNone/>
              <a:defRPr sz="32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Gill Sans"/>
                <a:ea typeface="Gill Sans"/>
                <a:cs typeface="Gill Sans"/>
                <a:sym typeface="Gill Sans"/>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10" name="Google Shape;10;p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1" name="Google Shape;11;p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Gill Sans"/>
                <a:ea typeface="Gill Sans"/>
                <a:cs typeface="Gill Sans"/>
                <a:sym typeface="Gill Sans"/>
              </a:defRPr>
            </a:lvl1pPr>
            <a:lvl2pPr marL="0" marR="0" lvl="1" indent="0" algn="r" rtl="0">
              <a:spcBef>
                <a:spcPts val="0"/>
              </a:spcBef>
              <a:buNone/>
              <a:defRPr sz="2800" b="0" i="0" u="none" strike="noStrike" cap="none">
                <a:solidFill>
                  <a:schemeClr val="accent1"/>
                </a:solidFill>
                <a:latin typeface="Gill Sans"/>
                <a:ea typeface="Gill Sans"/>
                <a:cs typeface="Gill Sans"/>
                <a:sym typeface="Gill Sans"/>
              </a:defRPr>
            </a:lvl2pPr>
            <a:lvl3pPr marL="0" marR="0" lvl="2" indent="0" algn="r" rtl="0">
              <a:spcBef>
                <a:spcPts val="0"/>
              </a:spcBef>
              <a:buNone/>
              <a:defRPr sz="2800" b="0" i="0" u="none" strike="noStrike" cap="none">
                <a:solidFill>
                  <a:schemeClr val="accent1"/>
                </a:solidFill>
                <a:latin typeface="Gill Sans"/>
                <a:ea typeface="Gill Sans"/>
                <a:cs typeface="Gill Sans"/>
                <a:sym typeface="Gill Sans"/>
              </a:defRPr>
            </a:lvl3pPr>
            <a:lvl4pPr marL="0" marR="0" lvl="3" indent="0" algn="r" rtl="0">
              <a:spcBef>
                <a:spcPts val="0"/>
              </a:spcBef>
              <a:buNone/>
              <a:defRPr sz="2800" b="0" i="0" u="none" strike="noStrike" cap="none">
                <a:solidFill>
                  <a:schemeClr val="accent1"/>
                </a:solidFill>
                <a:latin typeface="Gill Sans"/>
                <a:ea typeface="Gill Sans"/>
                <a:cs typeface="Gill Sans"/>
                <a:sym typeface="Gill Sans"/>
              </a:defRPr>
            </a:lvl4pPr>
            <a:lvl5pPr marL="0" marR="0" lvl="4" indent="0" algn="r" rtl="0">
              <a:spcBef>
                <a:spcPts val="0"/>
              </a:spcBef>
              <a:buNone/>
              <a:defRPr sz="2800" b="0" i="0" u="none" strike="noStrike" cap="none">
                <a:solidFill>
                  <a:schemeClr val="accent1"/>
                </a:solidFill>
                <a:latin typeface="Gill Sans"/>
                <a:ea typeface="Gill Sans"/>
                <a:cs typeface="Gill Sans"/>
                <a:sym typeface="Gill Sans"/>
              </a:defRPr>
            </a:lvl5pPr>
            <a:lvl6pPr marL="0" marR="0" lvl="5" indent="0" algn="r" rtl="0">
              <a:spcBef>
                <a:spcPts val="0"/>
              </a:spcBef>
              <a:buNone/>
              <a:defRPr sz="2800" b="0" i="0" u="none" strike="noStrike" cap="none">
                <a:solidFill>
                  <a:schemeClr val="accent1"/>
                </a:solidFill>
                <a:latin typeface="Gill Sans"/>
                <a:ea typeface="Gill Sans"/>
                <a:cs typeface="Gill Sans"/>
                <a:sym typeface="Gill Sans"/>
              </a:defRPr>
            </a:lvl6pPr>
            <a:lvl7pPr marL="0" marR="0" lvl="6" indent="0" algn="r" rtl="0">
              <a:spcBef>
                <a:spcPts val="0"/>
              </a:spcBef>
              <a:buNone/>
              <a:defRPr sz="2800" b="0" i="0" u="none" strike="noStrike" cap="none">
                <a:solidFill>
                  <a:schemeClr val="accent1"/>
                </a:solidFill>
                <a:latin typeface="Gill Sans"/>
                <a:ea typeface="Gill Sans"/>
                <a:cs typeface="Gill Sans"/>
                <a:sym typeface="Gill Sans"/>
              </a:defRPr>
            </a:lvl7pPr>
            <a:lvl8pPr marL="0" marR="0" lvl="7" indent="0" algn="r" rtl="0">
              <a:spcBef>
                <a:spcPts val="0"/>
              </a:spcBef>
              <a:buNone/>
              <a:defRPr sz="2800" b="0" i="0" u="none" strike="noStrike" cap="none">
                <a:solidFill>
                  <a:schemeClr val="accent1"/>
                </a:solidFill>
                <a:latin typeface="Gill Sans"/>
                <a:ea typeface="Gill Sans"/>
                <a:cs typeface="Gill Sans"/>
                <a:sym typeface="Gill Sans"/>
              </a:defRPr>
            </a:lvl8pPr>
            <a:lvl9pPr marL="0" marR="0" lvl="8" indent="0" algn="r" rtl="0">
              <a:spcBef>
                <a:spcPts val="0"/>
              </a:spcBef>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IN"/>
              <a:t>‹#›</a:t>
            </a:fld>
            <a:endParaRPr/>
          </a:p>
        </p:txBody>
      </p:sp>
      <p:cxnSp>
        <p:nvCxnSpPr>
          <p:cNvPr id="13" name="Google Shape;13;p1"/>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p>
            <a:pPr marL="0" lvl="0" indent="0" algn="l" rtl="0">
              <a:lnSpc>
                <a:spcPct val="90000"/>
              </a:lnSpc>
              <a:spcBef>
                <a:spcPts val="0"/>
              </a:spcBef>
              <a:spcAft>
                <a:spcPts val="0"/>
              </a:spcAft>
              <a:buClr>
                <a:schemeClr val="dk1"/>
              </a:buClr>
              <a:buSzPts val="6600"/>
              <a:buFont typeface="Algerian"/>
              <a:buNone/>
            </a:pPr>
            <a:r>
              <a:rPr lang="en-IN">
                <a:latin typeface="Algerian"/>
                <a:ea typeface="Algerian"/>
                <a:cs typeface="Algerian"/>
                <a:sym typeface="Algerian"/>
              </a:rPr>
              <a:t>MCES: UNIT-3</a:t>
            </a:r>
            <a:endParaRPr/>
          </a:p>
        </p:txBody>
      </p:sp>
      <p:sp>
        <p:nvSpPr>
          <p:cNvPr id="101" name="Google Shape;101;p13"/>
          <p:cNvSpPr txBox="1">
            <a:spLocks noGrp="1"/>
          </p:cNvSpPr>
          <p:nvPr>
            <p:ph type="subTitle" idx="1"/>
          </p:nvPr>
        </p:nvSpPr>
        <p:spPr>
          <a:xfrm>
            <a:off x="2417780" y="3531204"/>
            <a:ext cx="8637072" cy="1442012"/>
          </a:xfrm>
          <a:prstGeom prst="rect">
            <a:avLst/>
          </a:prstGeom>
          <a:noFill/>
          <a:ln>
            <a:noFill/>
          </a:ln>
        </p:spPr>
        <p:txBody>
          <a:bodyPr spcFirstLastPara="1" wrap="square" lIns="91425" tIns="91425" rIns="91425" bIns="91425" anchor="t" anchorCtr="0">
            <a:normAutofit/>
          </a:bodyPr>
          <a:lstStyle/>
          <a:p>
            <a:pPr marL="0" lvl="0" indent="0" algn="l" rtl="0">
              <a:lnSpc>
                <a:spcPct val="120000"/>
              </a:lnSpc>
              <a:spcBef>
                <a:spcPts val="0"/>
              </a:spcBef>
              <a:spcAft>
                <a:spcPts val="0"/>
              </a:spcAft>
              <a:buSzPts val="1800"/>
              <a:buNone/>
            </a:pPr>
            <a:r>
              <a:rPr lang="en-IN">
                <a:latin typeface="Algerian"/>
                <a:ea typeface="Algerian"/>
                <a:cs typeface="Algerian"/>
                <a:sym typeface="Algerian"/>
              </a:rPr>
              <a:t>BY </a:t>
            </a:r>
            <a:endParaRPr/>
          </a:p>
          <a:p>
            <a:pPr marL="0" lvl="0" indent="0" algn="l" rtl="0">
              <a:lnSpc>
                <a:spcPct val="120000"/>
              </a:lnSpc>
              <a:spcBef>
                <a:spcPts val="1000"/>
              </a:spcBef>
              <a:spcAft>
                <a:spcPts val="0"/>
              </a:spcAft>
              <a:buSzPts val="1800"/>
              <a:buNone/>
            </a:pPr>
            <a:r>
              <a:rPr lang="en-IN">
                <a:latin typeface="Algerian"/>
                <a:ea typeface="Algerian"/>
                <a:cs typeface="Algerian"/>
                <a:sym typeface="Algerian"/>
              </a:rPr>
              <a:t>PROF SRIVIDYA M S, </a:t>
            </a:r>
            <a:endParaRPr/>
          </a:p>
          <a:p>
            <a:pPr marL="0" lvl="0" indent="0" algn="l" rtl="0">
              <a:lnSpc>
                <a:spcPct val="120000"/>
              </a:lnSpc>
              <a:spcBef>
                <a:spcPts val="1000"/>
              </a:spcBef>
              <a:spcAft>
                <a:spcPts val="0"/>
              </a:spcAft>
              <a:buSzPts val="1800"/>
              <a:buNone/>
            </a:pPr>
            <a:r>
              <a:rPr lang="en-IN">
                <a:latin typeface="Algerian"/>
                <a:ea typeface="Algerian"/>
                <a:cs typeface="Algerian"/>
                <a:sym typeface="Algerian"/>
              </a:rPr>
              <a:t>DEPT OF CSE, RVCE</a:t>
            </a:r>
            <a:endParaRPr>
              <a:latin typeface="Algerian"/>
              <a:ea typeface="Algerian"/>
              <a:cs typeface="Algerian"/>
              <a:sym typeface="Algeri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p:nvPr/>
        </p:nvSpPr>
        <p:spPr>
          <a:xfrm>
            <a:off x="802481" y="486465"/>
            <a:ext cx="10313194" cy="4113755"/>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IN" sz="2000" b="1">
                <a:solidFill>
                  <a:schemeClr val="dk1"/>
                </a:solidFill>
                <a:latin typeface="Times New Roman"/>
                <a:ea typeface="Times New Roman"/>
                <a:cs typeface="Times New Roman"/>
                <a:sym typeface="Times New Roman"/>
              </a:rPr>
              <a:t>Each timer has following registers for its working:</a:t>
            </a:r>
            <a:endParaRPr sz="1600">
              <a:solidFill>
                <a:schemeClr val="dk1"/>
              </a:solidFill>
              <a:latin typeface="Calibri"/>
              <a:ea typeface="Calibri"/>
              <a:cs typeface="Calibri"/>
              <a:sym typeface="Calibri"/>
            </a:endParaRPr>
          </a:p>
          <a:p>
            <a:pPr marL="285750" marR="0" lvl="0" indent="-285750" algn="just" rtl="0">
              <a:lnSpc>
                <a:spcPct val="115000"/>
              </a:lnSpc>
              <a:spcBef>
                <a:spcPts val="1000"/>
              </a:spcBef>
              <a:spcAft>
                <a:spcPts val="0"/>
              </a:spcAft>
              <a:buClr>
                <a:schemeClr val="dk1"/>
              </a:buClr>
              <a:buSzPts val="1800"/>
              <a:buFont typeface="Noto Sans Symbols"/>
              <a:buChar char="⮚"/>
            </a:pPr>
            <a:r>
              <a:rPr lang="en-IN" sz="1800" b="1">
                <a:solidFill>
                  <a:schemeClr val="dk1"/>
                </a:solidFill>
                <a:latin typeface="Times New Roman"/>
                <a:ea typeface="Times New Roman"/>
                <a:cs typeface="Times New Roman"/>
                <a:sym typeface="Times New Roman"/>
              </a:rPr>
              <a:t>TC – [Timer Counter]:</a:t>
            </a:r>
            <a:r>
              <a:rPr lang="en-IN" sz="1800">
                <a:solidFill>
                  <a:schemeClr val="dk1"/>
                </a:solidFill>
                <a:latin typeface="Times New Roman"/>
                <a:ea typeface="Times New Roman"/>
                <a:cs typeface="Times New Roman"/>
                <a:sym typeface="Times New Roman"/>
              </a:rPr>
              <a:t> It is a 32 bit register, counts from 00000000h to FFFFFFFFH. The 32 bit TC is incremented every PR+1 cycles of PCLK. (</a:t>
            </a:r>
            <a:r>
              <a:rPr lang="en-IN" sz="1800" b="1">
                <a:solidFill>
                  <a:schemeClr val="dk1"/>
                </a:solidFill>
                <a:latin typeface="Times New Roman"/>
                <a:ea typeface="Times New Roman"/>
                <a:cs typeface="Times New Roman"/>
                <a:sym typeface="Times New Roman"/>
              </a:rPr>
              <a:t>T0TC</a:t>
            </a:r>
            <a:r>
              <a:rPr lang="en-IN" sz="1800">
                <a:solidFill>
                  <a:schemeClr val="dk1"/>
                </a:solidFill>
                <a:latin typeface="Times New Roman"/>
                <a:ea typeface="Times New Roman"/>
                <a:cs typeface="Times New Roman"/>
                <a:sym typeface="Times New Roman"/>
              </a:rPr>
              <a:t>-for Timer0, </a:t>
            </a:r>
            <a:r>
              <a:rPr lang="en-IN" sz="1800" b="1">
                <a:solidFill>
                  <a:schemeClr val="dk1"/>
                </a:solidFill>
                <a:latin typeface="Times New Roman"/>
                <a:ea typeface="Times New Roman"/>
                <a:cs typeface="Times New Roman"/>
                <a:sym typeface="Times New Roman"/>
              </a:rPr>
              <a:t>T1TC</a:t>
            </a:r>
            <a:r>
              <a:rPr lang="en-IN" sz="1800">
                <a:solidFill>
                  <a:schemeClr val="dk1"/>
                </a:solidFill>
                <a:latin typeface="Times New Roman"/>
                <a:ea typeface="Times New Roman"/>
                <a:cs typeface="Times New Roman"/>
                <a:sym typeface="Times New Roman"/>
              </a:rPr>
              <a:t>-for Timer1)</a:t>
            </a:r>
            <a:endParaRPr sz="16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 </a:t>
            </a:r>
            <a:endParaRPr sz="1600">
              <a:solidFill>
                <a:schemeClr val="dk1"/>
              </a:solidFill>
              <a:latin typeface="Calibri"/>
              <a:ea typeface="Calibri"/>
              <a:cs typeface="Calibri"/>
              <a:sym typeface="Calibri"/>
            </a:endParaRPr>
          </a:p>
          <a:p>
            <a:pPr marL="285750" marR="0" lvl="0" indent="-285750" algn="just" rtl="0">
              <a:lnSpc>
                <a:spcPct val="115000"/>
              </a:lnSpc>
              <a:spcBef>
                <a:spcPts val="1000"/>
              </a:spcBef>
              <a:spcAft>
                <a:spcPts val="0"/>
              </a:spcAft>
              <a:buClr>
                <a:schemeClr val="dk1"/>
              </a:buClr>
              <a:buSzPts val="1800"/>
              <a:buFont typeface="Noto Sans Symbols"/>
              <a:buChar char="⮚"/>
            </a:pPr>
            <a:r>
              <a:rPr lang="en-IN" sz="1800" b="1">
                <a:solidFill>
                  <a:schemeClr val="dk1"/>
                </a:solidFill>
                <a:latin typeface="Times New Roman"/>
                <a:ea typeface="Times New Roman"/>
                <a:cs typeface="Times New Roman"/>
                <a:sym typeface="Times New Roman"/>
              </a:rPr>
              <a:t>Pre-scaler:</a:t>
            </a:r>
            <a:r>
              <a:rPr lang="en-IN" sz="1800">
                <a:solidFill>
                  <a:schemeClr val="dk1"/>
                </a:solidFill>
                <a:latin typeface="Times New Roman"/>
                <a:ea typeface="Times New Roman"/>
                <a:cs typeface="Times New Roman"/>
                <a:sym typeface="Times New Roman"/>
              </a:rPr>
              <a:t> The pre-scaler is used to further divide the PCLK, to realise higher delays. </a:t>
            </a:r>
            <a:endParaRPr sz="16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The pre-scaler has PC and PR, they work as follows</a:t>
            </a:r>
            <a:endParaRPr sz="1600">
              <a:solidFill>
                <a:schemeClr val="dk1"/>
              </a:solidFill>
              <a:latin typeface="Calibri"/>
              <a:ea typeface="Calibri"/>
              <a:cs typeface="Calibri"/>
              <a:sym typeface="Calibri"/>
            </a:endParaRPr>
          </a:p>
          <a:p>
            <a:pPr marL="342900" marR="0" lvl="0" indent="-342900" algn="just" rtl="0">
              <a:lnSpc>
                <a:spcPct val="115000"/>
              </a:lnSpc>
              <a:spcBef>
                <a:spcPts val="1650"/>
              </a:spcBef>
              <a:spcAft>
                <a:spcPts val="0"/>
              </a:spcAft>
              <a:buClr>
                <a:schemeClr val="dk1"/>
              </a:buClr>
              <a:buSzPts val="1800"/>
              <a:buFont typeface="Gill Sans"/>
              <a:buAutoNum type="arabicPeriod"/>
            </a:pPr>
            <a:r>
              <a:rPr lang="en-IN" sz="1800" b="1">
                <a:solidFill>
                  <a:schemeClr val="dk1"/>
                </a:solidFill>
                <a:latin typeface="Times New Roman"/>
                <a:ea typeface="Times New Roman"/>
                <a:cs typeface="Times New Roman"/>
                <a:sym typeface="Times New Roman"/>
              </a:rPr>
              <a:t>PC ( Pre-scaler Counter )</a:t>
            </a:r>
            <a:r>
              <a:rPr lang="en-IN" sz="1800">
                <a:solidFill>
                  <a:schemeClr val="dk1"/>
                </a:solidFill>
                <a:latin typeface="Times New Roman"/>
                <a:ea typeface="Times New Roman"/>
                <a:cs typeface="Times New Roman"/>
                <a:sym typeface="Times New Roman"/>
              </a:rPr>
              <a:t> – The 32 bit PC is a counter like TC, which gets incremented for every clock cycle and when it reaches the value in PR, the next clock increments  TC by 1, and clears the  PC. This process continues. </a:t>
            </a:r>
            <a:endParaRPr sz="1600">
              <a:solidFill>
                <a:schemeClr val="dk1"/>
              </a:solidFill>
              <a:latin typeface="Calibri"/>
              <a:ea typeface="Calibri"/>
              <a:cs typeface="Calibri"/>
              <a:sym typeface="Calibri"/>
            </a:endParaRPr>
          </a:p>
          <a:p>
            <a:pPr marL="342900" marR="0" lvl="0" indent="-342900" algn="just" rtl="0">
              <a:lnSpc>
                <a:spcPct val="115000"/>
              </a:lnSpc>
              <a:spcBef>
                <a:spcPts val="650"/>
              </a:spcBef>
              <a:spcAft>
                <a:spcPts val="0"/>
              </a:spcAft>
              <a:buClr>
                <a:schemeClr val="dk1"/>
              </a:buClr>
              <a:buSzPts val="1800"/>
              <a:buFont typeface="Gill Sans"/>
              <a:buAutoNum type="arabicPeriod"/>
            </a:pPr>
            <a:r>
              <a:rPr lang="en-IN" sz="1800" b="1">
                <a:solidFill>
                  <a:schemeClr val="dk1"/>
                </a:solidFill>
                <a:latin typeface="Times New Roman"/>
                <a:ea typeface="Times New Roman"/>
                <a:cs typeface="Times New Roman"/>
                <a:sym typeface="Times New Roman"/>
              </a:rPr>
              <a:t>PR Register ( Pre-scaler Register ) </a:t>
            </a:r>
            <a:r>
              <a:rPr lang="en-IN" sz="1800">
                <a:solidFill>
                  <a:schemeClr val="dk1"/>
                </a:solidFill>
                <a:latin typeface="Times New Roman"/>
                <a:ea typeface="Times New Roman"/>
                <a:cs typeface="Times New Roman"/>
                <a:sym typeface="Times New Roman"/>
              </a:rPr>
              <a:t>– It holds the maximum value, the PC can reach. </a:t>
            </a:r>
            <a:endParaRPr sz="1600">
              <a:solidFill>
                <a:schemeClr val="dk1"/>
              </a:solidFill>
              <a:latin typeface="Calibri"/>
              <a:ea typeface="Calibri"/>
              <a:cs typeface="Calibri"/>
              <a:sym typeface="Calibri"/>
            </a:endParaRPr>
          </a:p>
        </p:txBody>
      </p:sp>
      <p:sp>
        <p:nvSpPr>
          <p:cNvPr id="163" name="Google Shape;163;p22"/>
          <p:cNvSpPr txBox="1"/>
          <p:nvPr/>
        </p:nvSpPr>
        <p:spPr>
          <a:xfrm>
            <a:off x="497680" y="4734827"/>
            <a:ext cx="10989469" cy="1156022"/>
          </a:xfrm>
          <a:prstGeom prst="rect">
            <a:avLst/>
          </a:prstGeom>
          <a:noFill/>
          <a:ln>
            <a:noFill/>
          </a:ln>
        </p:spPr>
        <p:txBody>
          <a:bodyPr spcFirstLastPara="1" wrap="square" lIns="91425" tIns="45700" rIns="91425" bIns="45700" anchor="t" anchorCtr="0">
            <a:spAutoFit/>
          </a:bodyPr>
          <a:lstStyle/>
          <a:p>
            <a:pPr marL="45720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Hence TC gets incremented for every PR+1 cycles of PCLK. By default, on reset, PR is loaded with 0, meaning PCLK is directly fed to TC (pre-scaler is disabled).</a:t>
            </a:r>
            <a:endParaRPr sz="1600">
              <a:solidFill>
                <a:schemeClr val="dk1"/>
              </a:solidFill>
              <a:latin typeface="Calibri"/>
              <a:ea typeface="Calibri"/>
              <a:cs typeface="Calibri"/>
              <a:sym typeface="Calibri"/>
            </a:endParaRPr>
          </a:p>
          <a:p>
            <a:pPr marL="228600" marR="0" lvl="0" indent="0" algn="just"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 </a:t>
            </a:r>
            <a:r>
              <a:rPr lang="en-IN" sz="1800" b="1">
                <a:solidFill>
                  <a:schemeClr val="dk1"/>
                </a:solidFill>
                <a:latin typeface="Times New Roman"/>
                <a:ea typeface="Times New Roman"/>
                <a:cs typeface="Times New Roman"/>
                <a:sym typeface="Times New Roman"/>
              </a:rPr>
              <a:t>T0PC,T0PR</a:t>
            </a:r>
            <a:r>
              <a:rPr lang="en-IN" sz="1800">
                <a:solidFill>
                  <a:schemeClr val="dk1"/>
                </a:solidFill>
                <a:latin typeface="Times New Roman"/>
                <a:ea typeface="Times New Roman"/>
                <a:cs typeface="Times New Roman"/>
                <a:sym typeface="Times New Roman"/>
              </a:rPr>
              <a:t> for Timer0 and </a:t>
            </a:r>
            <a:r>
              <a:rPr lang="en-IN" sz="1800" b="1">
                <a:solidFill>
                  <a:schemeClr val="dk1"/>
                </a:solidFill>
                <a:latin typeface="Times New Roman"/>
                <a:ea typeface="Times New Roman"/>
                <a:cs typeface="Times New Roman"/>
                <a:sym typeface="Times New Roman"/>
              </a:rPr>
              <a:t>T1PC,T1PR </a:t>
            </a:r>
            <a:r>
              <a:rPr lang="en-IN" sz="1800">
                <a:solidFill>
                  <a:schemeClr val="dk1"/>
                </a:solidFill>
                <a:latin typeface="Times New Roman"/>
                <a:ea typeface="Times New Roman"/>
                <a:cs typeface="Times New Roman"/>
                <a:sym typeface="Times New Roman"/>
              </a:rPr>
              <a:t>for Timer1 )</a:t>
            </a:r>
            <a:endParaRPr sz="1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p:nvPr/>
        </p:nvSpPr>
        <p:spPr>
          <a:xfrm>
            <a:off x="926305" y="143880"/>
            <a:ext cx="9808369" cy="3071418"/>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IN" sz="1800" b="1">
                <a:solidFill>
                  <a:schemeClr val="dk1"/>
                </a:solidFill>
                <a:latin typeface="Times New Roman"/>
                <a:ea typeface="Times New Roman"/>
                <a:cs typeface="Times New Roman"/>
                <a:sym typeface="Times New Roman"/>
              </a:rPr>
              <a:t>TCR- [ Timer Control Register]</a:t>
            </a:r>
            <a:r>
              <a:rPr lang="en-IN" sz="1800">
                <a:solidFill>
                  <a:schemeClr val="dk1"/>
                </a:solidFill>
                <a:latin typeface="Times New Roman"/>
                <a:ea typeface="Times New Roman"/>
                <a:cs typeface="Times New Roman"/>
                <a:sym typeface="Times New Roman"/>
              </a:rPr>
              <a:t> , 8 bits, used to enable / disable  and/or  reset timer (TC).</a:t>
            </a:r>
            <a:endParaRPr sz="1600">
              <a:solidFill>
                <a:schemeClr val="dk1"/>
              </a:solidFill>
              <a:latin typeface="Calibri"/>
              <a:ea typeface="Calibri"/>
              <a:cs typeface="Calibri"/>
              <a:sym typeface="Calibri"/>
            </a:endParaRPr>
          </a:p>
          <a:p>
            <a:pPr marL="228600" marR="0" lvl="0" indent="0" algn="just"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         D7  D6   D5  D4  D3   D2  D1  D0</a:t>
            </a:r>
            <a:endParaRPr sz="1600">
              <a:solidFill>
                <a:schemeClr val="dk1"/>
              </a:solidFill>
              <a:latin typeface="Calibri"/>
              <a:ea typeface="Calibri"/>
              <a:cs typeface="Calibri"/>
              <a:sym typeface="Calibri"/>
            </a:endParaRPr>
          </a:p>
          <a:p>
            <a:pPr marL="228600" marR="0" lvl="0" indent="0" algn="just"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                                                     R     E      </a:t>
            </a:r>
            <a:endParaRPr sz="1600">
              <a:solidFill>
                <a:schemeClr val="dk1"/>
              </a:solidFill>
              <a:latin typeface="Calibri"/>
              <a:ea typeface="Calibri"/>
              <a:cs typeface="Calibri"/>
              <a:sym typeface="Calibri"/>
            </a:endParaRPr>
          </a:p>
          <a:p>
            <a:pPr marL="228600" marR="0" lvl="0" indent="0" algn="just"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         E (D0 bit) = writing ‘1’  to this bit, enable the timer , =0 to disable the timer.</a:t>
            </a:r>
            <a:endParaRPr sz="1600">
              <a:solidFill>
                <a:schemeClr val="dk1"/>
              </a:solidFill>
              <a:latin typeface="Calibri"/>
              <a:ea typeface="Calibri"/>
              <a:cs typeface="Calibri"/>
              <a:sym typeface="Calibri"/>
            </a:endParaRPr>
          </a:p>
          <a:p>
            <a:pPr marL="228600" marR="0" lvl="0" indent="0" algn="just"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         R (D1 bit) = writing ‘1’ to this bit reset the TC to zero, (after resetting, write ‘0’)</a:t>
            </a:r>
            <a:endParaRPr sz="1600">
              <a:solidFill>
                <a:schemeClr val="dk1"/>
              </a:solidFill>
              <a:latin typeface="Calibri"/>
              <a:ea typeface="Calibri"/>
              <a:cs typeface="Calibri"/>
              <a:sym typeface="Calibri"/>
            </a:endParaRPr>
          </a:p>
          <a:p>
            <a:pPr marL="228600" marR="0" lvl="0" indent="0" algn="just"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                     (TOTCR for Timer0 and T1TCR for Timer1)</a:t>
            </a:r>
            <a:endParaRPr sz="1600">
              <a:solidFill>
                <a:schemeClr val="dk1"/>
              </a:solidFill>
              <a:latin typeface="Calibri"/>
              <a:ea typeface="Calibri"/>
              <a:cs typeface="Calibri"/>
              <a:sym typeface="Calibri"/>
            </a:endParaRPr>
          </a:p>
          <a:p>
            <a:pPr marL="228600" marR="0" lvl="0" indent="0" algn="just"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 </a:t>
            </a:r>
            <a:endParaRPr sz="1600">
              <a:solidFill>
                <a:schemeClr val="dk1"/>
              </a:solidFill>
              <a:latin typeface="Calibri"/>
              <a:ea typeface="Calibri"/>
              <a:cs typeface="Calibri"/>
              <a:sym typeface="Calibri"/>
            </a:endParaRPr>
          </a:p>
        </p:txBody>
      </p:sp>
      <p:pic>
        <p:nvPicPr>
          <p:cNvPr id="169" name="Google Shape;169;p23"/>
          <p:cNvPicPr preferRelativeResize="0"/>
          <p:nvPr/>
        </p:nvPicPr>
        <p:blipFill rotWithShape="1">
          <a:blip r:embed="rId3">
            <a:alphaModFix/>
          </a:blip>
          <a:srcRect/>
          <a:stretch/>
        </p:blipFill>
        <p:spPr>
          <a:xfrm>
            <a:off x="1866901" y="2762250"/>
            <a:ext cx="7758112" cy="299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p:nvPr/>
        </p:nvSpPr>
        <p:spPr>
          <a:xfrm>
            <a:off x="416718" y="527890"/>
            <a:ext cx="11358563" cy="51067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600" b="1">
                <a:solidFill>
                  <a:schemeClr val="dk1"/>
                </a:solidFill>
                <a:latin typeface="Times New Roman"/>
                <a:ea typeface="Times New Roman"/>
                <a:cs typeface="Times New Roman"/>
                <a:sym typeface="Times New Roman"/>
              </a:rPr>
              <a:t>MR0,MR1,MR2,MR3</a:t>
            </a:r>
            <a:r>
              <a:rPr lang="en-IN" sz="1600">
                <a:solidFill>
                  <a:schemeClr val="dk1"/>
                </a:solidFill>
                <a:latin typeface="Times New Roman"/>
                <a:ea typeface="Times New Roman"/>
                <a:cs typeface="Times New Roman"/>
                <a:sym typeface="Times New Roman"/>
              </a:rPr>
              <a:t> – 4 Match Registers, 32 bits, whose values  are  compared with TC value, on match certain action is performed based on the MCR (Match Control Register).</a:t>
            </a:r>
            <a:endParaRPr sz="1400">
              <a:solidFill>
                <a:schemeClr val="dk1"/>
              </a:solidFill>
              <a:latin typeface="Calibri"/>
              <a:ea typeface="Calibri"/>
              <a:cs typeface="Calibri"/>
              <a:sym typeface="Calibri"/>
            </a:endParaRPr>
          </a:p>
          <a:p>
            <a:pPr marL="0" marR="0" lvl="0" indent="0" algn="just" rtl="0">
              <a:spcBef>
                <a:spcPts val="1000"/>
              </a:spcBef>
              <a:spcAft>
                <a:spcPts val="0"/>
              </a:spcAft>
              <a:buNone/>
            </a:pPr>
            <a:r>
              <a:rPr lang="en-IN" sz="1600" b="1">
                <a:solidFill>
                  <a:schemeClr val="dk1"/>
                </a:solidFill>
                <a:latin typeface="Times New Roman"/>
                <a:ea typeface="Times New Roman"/>
                <a:cs typeface="Times New Roman"/>
                <a:sym typeface="Times New Roman"/>
              </a:rPr>
              <a:t>MCR</a:t>
            </a:r>
            <a:r>
              <a:rPr lang="en-IN" sz="1600">
                <a:solidFill>
                  <a:schemeClr val="dk1"/>
                </a:solidFill>
                <a:latin typeface="Times New Roman"/>
                <a:ea typeface="Times New Roman"/>
                <a:cs typeface="Times New Roman"/>
                <a:sym typeface="Times New Roman"/>
              </a:rPr>
              <a:t> – Match Control Register, 16 bits, 3 bits for each Match register:</a:t>
            </a:r>
            <a:endParaRPr sz="1400">
              <a:solidFill>
                <a:schemeClr val="dk1"/>
              </a:solidFill>
              <a:latin typeface="Calibri"/>
              <a:ea typeface="Calibri"/>
              <a:cs typeface="Calibri"/>
              <a:sym typeface="Calibri"/>
            </a:endParaRPr>
          </a:p>
          <a:p>
            <a:pPr marL="228600" marR="0" lvl="0" indent="0" algn="just" rtl="0">
              <a:spcBef>
                <a:spcPts val="1000"/>
              </a:spcBef>
              <a:spcAft>
                <a:spcPts val="0"/>
              </a:spcAft>
              <a:buNone/>
            </a:pPr>
            <a:r>
              <a:rPr lang="en-IN" sz="1400">
                <a:solidFill>
                  <a:schemeClr val="dk1"/>
                </a:solidFill>
                <a:latin typeface="Times New Roman"/>
                <a:ea typeface="Times New Roman"/>
                <a:cs typeface="Times New Roman"/>
                <a:sym typeface="Times New Roman"/>
              </a:rPr>
              <a:t>         D15                              D11   D10   D9   D8   D7   D6  D5  D4  D3  D2  D1   D0</a:t>
            </a:r>
            <a:endParaRPr sz="1200">
              <a:solidFill>
                <a:schemeClr val="dk1"/>
              </a:solidFill>
              <a:latin typeface="Calibri"/>
              <a:ea typeface="Calibri"/>
              <a:cs typeface="Calibri"/>
              <a:sym typeface="Calibri"/>
            </a:endParaRPr>
          </a:p>
          <a:p>
            <a:pPr marL="228600" marR="0" lvl="0" indent="0" algn="just" rtl="0">
              <a:spcBef>
                <a:spcPts val="1000"/>
              </a:spcBef>
              <a:spcAft>
                <a:spcPts val="0"/>
              </a:spcAft>
              <a:buNone/>
            </a:pPr>
            <a:r>
              <a:rPr lang="en-IN" sz="1400">
                <a:solidFill>
                  <a:schemeClr val="dk1"/>
                </a:solidFill>
                <a:latin typeface="Times New Roman"/>
                <a:ea typeface="Times New Roman"/>
                <a:cs typeface="Times New Roman"/>
                <a:sym typeface="Times New Roman"/>
              </a:rPr>
              <a:t>                                                S       R        I      S     R      I     S     R    I     S     R     I</a:t>
            </a:r>
            <a:endParaRPr sz="1200">
              <a:solidFill>
                <a:schemeClr val="dk1"/>
              </a:solidFill>
              <a:latin typeface="Calibri"/>
              <a:ea typeface="Calibri"/>
              <a:cs typeface="Calibri"/>
              <a:sym typeface="Calibri"/>
            </a:endParaRPr>
          </a:p>
          <a:p>
            <a:pPr marL="228600" marR="0" lvl="0" indent="0" algn="just" rtl="0">
              <a:spcBef>
                <a:spcPts val="1000"/>
              </a:spcBef>
              <a:spcAft>
                <a:spcPts val="0"/>
              </a:spcAft>
              <a:buNone/>
            </a:pPr>
            <a:r>
              <a:rPr lang="en-IN" sz="1400">
                <a:solidFill>
                  <a:schemeClr val="dk1"/>
                </a:solidFill>
                <a:latin typeface="Times New Roman"/>
                <a:ea typeface="Times New Roman"/>
                <a:cs typeface="Times New Roman"/>
                <a:sym typeface="Times New Roman"/>
              </a:rPr>
              <a:t>                                                      MR3                  MR2             MR1             MR0</a:t>
            </a:r>
            <a:endParaRPr sz="1200">
              <a:solidFill>
                <a:schemeClr val="dk1"/>
              </a:solidFill>
              <a:latin typeface="Calibri"/>
              <a:ea typeface="Calibri"/>
              <a:cs typeface="Calibri"/>
              <a:sym typeface="Calibri"/>
            </a:endParaRPr>
          </a:p>
          <a:p>
            <a:pPr marL="0" marR="0" lvl="0" indent="0" algn="just" rtl="0">
              <a:spcBef>
                <a:spcPts val="1000"/>
              </a:spcBef>
              <a:spcAft>
                <a:spcPts val="0"/>
              </a:spcAft>
              <a:buNone/>
            </a:pPr>
            <a:r>
              <a:rPr lang="en-IN" sz="1400">
                <a:solidFill>
                  <a:schemeClr val="dk1"/>
                </a:solidFill>
                <a:latin typeface="Times New Roman"/>
                <a:ea typeface="Times New Roman"/>
                <a:cs typeface="Times New Roman"/>
                <a:sym typeface="Times New Roman"/>
              </a:rPr>
              <a:t>The lowest three bits (D2,D1,D0) are for controlling the operations related to the Match register 0, next three for MR1, MR2 and MR3, in that order.  The meaning of the bits is explained below,</a:t>
            </a:r>
            <a:endParaRPr sz="1200">
              <a:solidFill>
                <a:schemeClr val="dk1"/>
              </a:solidFill>
              <a:latin typeface="Calibri"/>
              <a:ea typeface="Calibri"/>
              <a:cs typeface="Calibri"/>
              <a:sym typeface="Calibri"/>
            </a:endParaRPr>
          </a:p>
          <a:p>
            <a:pPr marL="0" marR="0" lvl="0" indent="0" algn="just" rtl="0">
              <a:spcBef>
                <a:spcPts val="1000"/>
              </a:spcBef>
              <a:spcAft>
                <a:spcPts val="0"/>
              </a:spcAft>
              <a:buNone/>
            </a:pPr>
            <a:r>
              <a:rPr lang="en-IN" sz="1400">
                <a:solidFill>
                  <a:schemeClr val="dk1"/>
                </a:solidFill>
                <a:latin typeface="Times New Roman"/>
                <a:ea typeface="Times New Roman"/>
                <a:cs typeface="Times New Roman"/>
                <a:sym typeface="Times New Roman"/>
              </a:rPr>
              <a:t>I - When ‘1’ , an interrupt is activated when match occurs, ‘0’ interrupt is disabled</a:t>
            </a:r>
            <a:endParaRPr sz="1200">
              <a:solidFill>
                <a:schemeClr val="dk1"/>
              </a:solidFill>
              <a:latin typeface="Calibri"/>
              <a:ea typeface="Calibri"/>
              <a:cs typeface="Calibri"/>
              <a:sym typeface="Calibri"/>
            </a:endParaRPr>
          </a:p>
          <a:p>
            <a:pPr marL="0" marR="0" lvl="0" indent="0" algn="just" rtl="0">
              <a:spcBef>
                <a:spcPts val="1000"/>
              </a:spcBef>
              <a:spcAft>
                <a:spcPts val="0"/>
              </a:spcAft>
              <a:buNone/>
            </a:pPr>
            <a:r>
              <a:rPr lang="en-IN" sz="1400">
                <a:solidFill>
                  <a:schemeClr val="dk1"/>
                </a:solidFill>
                <a:latin typeface="Times New Roman"/>
                <a:ea typeface="Times New Roman"/>
                <a:cs typeface="Times New Roman"/>
                <a:sym typeface="Times New Roman"/>
              </a:rPr>
              <a:t>R- When ‘1’,  the timer count register is reset when match occurs,’0’-feature disabled</a:t>
            </a:r>
            <a:endParaRPr sz="1200">
              <a:solidFill>
                <a:schemeClr val="dk1"/>
              </a:solidFill>
              <a:latin typeface="Calibri"/>
              <a:ea typeface="Calibri"/>
              <a:cs typeface="Calibri"/>
              <a:sym typeface="Calibri"/>
            </a:endParaRPr>
          </a:p>
          <a:p>
            <a:pPr marL="0" marR="0" lvl="0" indent="0" algn="just" rtl="0">
              <a:spcBef>
                <a:spcPts val="1000"/>
              </a:spcBef>
              <a:spcAft>
                <a:spcPts val="0"/>
              </a:spcAft>
              <a:buNone/>
            </a:pPr>
            <a:r>
              <a:rPr lang="en-IN" sz="1400">
                <a:solidFill>
                  <a:schemeClr val="dk1"/>
                </a:solidFill>
                <a:latin typeface="Times New Roman"/>
                <a:ea typeface="Times New Roman"/>
                <a:cs typeface="Times New Roman"/>
                <a:sym typeface="Times New Roman"/>
              </a:rPr>
              <a:t>S- When ‘1’ , the TC and PC will be stopped when match occurs, also timer is disabled.</a:t>
            </a:r>
            <a:endParaRPr sz="1200">
              <a:solidFill>
                <a:schemeClr val="dk1"/>
              </a:solidFill>
              <a:latin typeface="Calibri"/>
              <a:ea typeface="Calibri"/>
              <a:cs typeface="Calibri"/>
              <a:sym typeface="Calibri"/>
            </a:endParaRPr>
          </a:p>
          <a:p>
            <a:pPr marL="0" marR="0" lvl="0" indent="0" algn="just" rtl="0">
              <a:spcBef>
                <a:spcPts val="1650"/>
              </a:spcBef>
              <a:spcAft>
                <a:spcPts val="0"/>
              </a:spcAft>
              <a:buNone/>
            </a:pPr>
            <a:r>
              <a:rPr lang="en-IN" sz="1400">
                <a:solidFill>
                  <a:srgbClr val="000000"/>
                </a:solidFill>
                <a:latin typeface="Times New Roman"/>
                <a:ea typeface="Times New Roman"/>
                <a:cs typeface="Times New Roman"/>
                <a:sym typeface="Times New Roman"/>
              </a:rPr>
              <a:t>Hence, four 32 - bit match registers (MR0-3) allows:</a:t>
            </a:r>
            <a:endParaRPr sz="1200">
              <a:solidFill>
                <a:schemeClr val="dk1"/>
              </a:solidFill>
              <a:latin typeface="Calibri"/>
              <a:ea typeface="Calibri"/>
              <a:cs typeface="Calibri"/>
              <a:sym typeface="Calibri"/>
            </a:endParaRPr>
          </a:p>
          <a:p>
            <a:pPr marL="342900" marR="0" lvl="0" indent="-342900" algn="l" rtl="0">
              <a:spcBef>
                <a:spcPts val="1650"/>
              </a:spcBef>
              <a:spcAft>
                <a:spcPts val="0"/>
              </a:spcAft>
              <a:buClr>
                <a:srgbClr val="000000"/>
              </a:buClr>
              <a:buSzPts val="1400"/>
              <a:buFont typeface="Noto Sans Symbols"/>
              <a:buChar char="⮚"/>
            </a:pPr>
            <a:r>
              <a:rPr lang="en-IN" sz="1400">
                <a:solidFill>
                  <a:srgbClr val="000000"/>
                </a:solidFill>
                <a:latin typeface="Times New Roman"/>
                <a:ea typeface="Times New Roman"/>
                <a:cs typeface="Times New Roman"/>
                <a:sym typeface="Times New Roman"/>
              </a:rPr>
              <a:t>Continuous operation with optional interrupt generation on match.</a:t>
            </a:r>
            <a:endParaRPr sz="1200">
              <a:solidFill>
                <a:schemeClr val="dk1"/>
              </a:solidFill>
              <a:latin typeface="Calibri"/>
              <a:ea typeface="Calibri"/>
              <a:cs typeface="Calibri"/>
              <a:sym typeface="Calibri"/>
            </a:endParaRPr>
          </a:p>
          <a:p>
            <a:pPr marL="342900" marR="0" lvl="0" indent="-342900" algn="l" rtl="0">
              <a:lnSpc>
                <a:spcPct val="115000"/>
              </a:lnSpc>
              <a:spcBef>
                <a:spcPts val="650"/>
              </a:spcBef>
              <a:spcAft>
                <a:spcPts val="0"/>
              </a:spcAft>
              <a:buClr>
                <a:srgbClr val="000000"/>
              </a:buClr>
              <a:buSzPts val="1400"/>
              <a:buFont typeface="Noto Sans Symbols"/>
              <a:buChar char="⮚"/>
            </a:pPr>
            <a:r>
              <a:rPr lang="en-IN" sz="1400">
                <a:solidFill>
                  <a:srgbClr val="000000"/>
                </a:solidFill>
                <a:latin typeface="Times New Roman"/>
                <a:ea typeface="Times New Roman"/>
                <a:cs typeface="Times New Roman"/>
                <a:sym typeface="Times New Roman"/>
              </a:rPr>
              <a:t>Stop timer on match with optional interrupt generation.</a:t>
            </a:r>
            <a:endParaRPr sz="1200">
              <a:solidFill>
                <a:schemeClr val="dk1"/>
              </a:solidFill>
              <a:latin typeface="Calibri"/>
              <a:ea typeface="Calibri"/>
              <a:cs typeface="Calibri"/>
              <a:sym typeface="Calibri"/>
            </a:endParaRPr>
          </a:p>
          <a:p>
            <a:pPr marL="342900" marR="0" lvl="0" indent="-342900" algn="l" rtl="0">
              <a:lnSpc>
                <a:spcPct val="115000"/>
              </a:lnSpc>
              <a:spcBef>
                <a:spcPts val="650"/>
              </a:spcBef>
              <a:spcAft>
                <a:spcPts val="0"/>
              </a:spcAft>
              <a:buClr>
                <a:srgbClr val="000000"/>
              </a:buClr>
              <a:buSzPts val="1400"/>
              <a:buFont typeface="Noto Sans Symbols"/>
              <a:buChar char="⮚"/>
            </a:pPr>
            <a:r>
              <a:rPr lang="en-IN" sz="1400">
                <a:solidFill>
                  <a:srgbClr val="000000"/>
                </a:solidFill>
                <a:latin typeface="Times New Roman"/>
                <a:ea typeface="Times New Roman"/>
                <a:cs typeface="Times New Roman"/>
                <a:sym typeface="Times New Roman"/>
              </a:rPr>
              <a:t>Reset timer on match with optional interrupt generation.</a:t>
            </a:r>
            <a:endParaRPr sz="1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5"/>
          <p:cNvPicPr preferRelativeResize="0"/>
          <p:nvPr/>
        </p:nvPicPr>
        <p:blipFill rotWithShape="1">
          <a:blip r:embed="rId3">
            <a:alphaModFix/>
          </a:blip>
          <a:srcRect/>
          <a:stretch/>
        </p:blipFill>
        <p:spPr>
          <a:xfrm>
            <a:off x="1028700" y="171449"/>
            <a:ext cx="9486900" cy="6467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p:nvPr/>
        </p:nvSpPr>
        <p:spPr>
          <a:xfrm>
            <a:off x="1059655" y="290971"/>
            <a:ext cx="10189369" cy="70923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IN" sz="1800" b="1">
                <a:solidFill>
                  <a:schemeClr val="accent1"/>
                </a:solidFill>
                <a:latin typeface="Times New Roman"/>
                <a:ea typeface="Times New Roman"/>
                <a:cs typeface="Times New Roman"/>
                <a:sym typeface="Times New Roman"/>
              </a:rPr>
              <a:t>Example:  Generate the square wave of  frequency  1KHz  using  the  timer, on P1.16pin using timers. (By connecting Buzzer to this pin, we can here the beep sound)</a:t>
            </a:r>
            <a:endParaRPr sz="1400">
              <a:solidFill>
                <a:schemeClr val="accent1"/>
              </a:solidFill>
              <a:latin typeface="Calibri"/>
              <a:ea typeface="Calibri"/>
              <a:cs typeface="Calibri"/>
              <a:sym typeface="Calibri"/>
            </a:endParaRPr>
          </a:p>
        </p:txBody>
      </p:sp>
      <p:pic>
        <p:nvPicPr>
          <p:cNvPr id="185" name="Google Shape;185;p26"/>
          <p:cNvPicPr preferRelativeResize="0"/>
          <p:nvPr/>
        </p:nvPicPr>
        <p:blipFill rotWithShape="1">
          <a:blip r:embed="rId3">
            <a:alphaModFix/>
          </a:blip>
          <a:srcRect/>
          <a:stretch/>
        </p:blipFill>
        <p:spPr>
          <a:xfrm>
            <a:off x="0" y="1119566"/>
            <a:ext cx="3162301" cy="2133601"/>
          </a:xfrm>
          <a:prstGeom prst="rect">
            <a:avLst/>
          </a:prstGeom>
          <a:noFill/>
          <a:ln>
            <a:noFill/>
          </a:ln>
        </p:spPr>
      </p:pic>
      <p:sp>
        <p:nvSpPr>
          <p:cNvPr id="186" name="Google Shape;186;p26"/>
          <p:cNvSpPr txBox="1"/>
          <p:nvPr/>
        </p:nvSpPr>
        <p:spPr>
          <a:xfrm>
            <a:off x="3345656" y="1028858"/>
            <a:ext cx="8579644" cy="4978607"/>
          </a:xfrm>
          <a:prstGeom prst="rect">
            <a:avLst/>
          </a:prstGeom>
          <a:noFill/>
          <a:ln>
            <a:noFill/>
          </a:ln>
        </p:spPr>
        <p:txBody>
          <a:bodyPr spcFirstLastPara="1" wrap="square" lIns="91425" tIns="45700" rIns="91425" bIns="45700" anchor="t" anchorCtr="0">
            <a:spAutoFit/>
          </a:bodyPr>
          <a:lstStyle/>
          <a:p>
            <a:pPr marL="22860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Steps to implement the Delay Program using Timer:</a:t>
            </a:r>
            <a:endParaRPr sz="1600">
              <a:solidFill>
                <a:schemeClr val="dk1"/>
              </a:solidFill>
              <a:latin typeface="Calibri"/>
              <a:ea typeface="Calibri"/>
              <a:cs typeface="Calibri"/>
              <a:sym typeface="Calibri"/>
            </a:endParaRPr>
          </a:p>
          <a:p>
            <a:pPr marL="342900" marR="0" lvl="0" indent="-342900" algn="just" rtl="0">
              <a:lnSpc>
                <a:spcPct val="115000"/>
              </a:lnSpc>
              <a:spcBef>
                <a:spcPts val="1000"/>
              </a:spcBef>
              <a:spcAft>
                <a:spcPts val="0"/>
              </a:spcAft>
              <a:buClr>
                <a:schemeClr val="dk1"/>
              </a:buClr>
              <a:buSzPts val="1800"/>
              <a:buFont typeface="Gill Sans"/>
              <a:buAutoNum type="arabicPeriod"/>
            </a:pPr>
            <a:r>
              <a:rPr lang="en-IN" sz="1800">
                <a:solidFill>
                  <a:schemeClr val="dk1"/>
                </a:solidFill>
                <a:latin typeface="Times New Roman"/>
                <a:ea typeface="Times New Roman"/>
                <a:cs typeface="Times New Roman"/>
                <a:sym typeface="Times New Roman"/>
              </a:rPr>
              <a:t>Calculate the number/count to be loaded in  match register,  MR0</a:t>
            </a:r>
            <a:endParaRPr sz="1600">
              <a:solidFill>
                <a:schemeClr val="dk1"/>
              </a:solidFill>
              <a:latin typeface="Calibri"/>
              <a:ea typeface="Calibri"/>
              <a:cs typeface="Calibri"/>
              <a:sym typeface="Calibri"/>
            </a:endParaRPr>
          </a:p>
          <a:p>
            <a:pPr marL="45720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Let us assume  </a:t>
            </a:r>
            <a:r>
              <a:rPr lang="en-IN" sz="1800" b="1">
                <a:solidFill>
                  <a:schemeClr val="dk1"/>
                </a:solidFill>
                <a:latin typeface="Times New Roman"/>
                <a:ea typeface="Times New Roman"/>
                <a:cs typeface="Times New Roman"/>
                <a:sym typeface="Times New Roman"/>
              </a:rPr>
              <a:t>PCLK = 15 MHz</a:t>
            </a:r>
            <a:r>
              <a:rPr lang="en-IN" sz="1800">
                <a:solidFill>
                  <a:schemeClr val="dk1"/>
                </a:solidFill>
                <a:latin typeface="Times New Roman"/>
                <a:ea typeface="Times New Roman"/>
                <a:cs typeface="Times New Roman"/>
                <a:sym typeface="Times New Roman"/>
              </a:rPr>
              <a:t> &amp; </a:t>
            </a:r>
            <a:r>
              <a:rPr lang="en-IN" sz="1800" b="1">
                <a:solidFill>
                  <a:schemeClr val="dk1"/>
                </a:solidFill>
                <a:latin typeface="Times New Roman"/>
                <a:ea typeface="Times New Roman"/>
                <a:cs typeface="Times New Roman"/>
                <a:sym typeface="Times New Roman"/>
              </a:rPr>
              <a:t>Prescaler is loaded with Zero (T0PR = 0)</a:t>
            </a:r>
            <a:endParaRPr sz="1600">
              <a:solidFill>
                <a:schemeClr val="dk1"/>
              </a:solidFill>
              <a:latin typeface="Calibri"/>
              <a:ea typeface="Calibri"/>
              <a:cs typeface="Calibri"/>
              <a:sym typeface="Calibri"/>
            </a:endParaRPr>
          </a:p>
          <a:p>
            <a:pPr marL="45720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(For crystal frequency= 12MHz, CCLK - 60MHz if PLL enabled and default value of VPBR (=0) gives PCLK = CCLK / 4 = 60MHz/4 = 15MHz)</a:t>
            </a:r>
            <a:endParaRPr sz="1600">
              <a:solidFill>
                <a:schemeClr val="dk1"/>
              </a:solidFill>
              <a:latin typeface="Calibri"/>
              <a:ea typeface="Calibri"/>
              <a:cs typeface="Calibri"/>
              <a:sym typeface="Calibri"/>
            </a:endParaRPr>
          </a:p>
          <a:p>
            <a:pPr marL="45720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count  =  </a:t>
            </a:r>
            <a:r>
              <a:rPr lang="en-IN" sz="1800" b="1">
                <a:solidFill>
                  <a:schemeClr val="dk1"/>
                </a:solidFill>
                <a:latin typeface="Times New Roman"/>
                <a:ea typeface="Times New Roman"/>
                <a:cs typeface="Times New Roman"/>
                <a:sym typeface="Times New Roman"/>
              </a:rPr>
              <a:t>Td / T </a:t>
            </a:r>
            <a:endParaRPr sz="1600">
              <a:solidFill>
                <a:schemeClr val="dk1"/>
              </a:solidFill>
              <a:latin typeface="Calibri"/>
              <a:ea typeface="Calibri"/>
              <a:cs typeface="Calibri"/>
              <a:sym typeface="Calibri"/>
            </a:endParaRPr>
          </a:p>
          <a:p>
            <a:pPr marL="27051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   = Time period of required output(1KHz) </a:t>
            </a:r>
            <a:r>
              <a:rPr lang="en-IN" sz="1800" b="1">
                <a:solidFill>
                  <a:schemeClr val="dk1"/>
                </a:solidFill>
                <a:latin typeface="Times New Roman"/>
                <a:ea typeface="Times New Roman"/>
                <a:cs typeface="Times New Roman"/>
                <a:sym typeface="Times New Roman"/>
              </a:rPr>
              <a:t>/</a:t>
            </a:r>
            <a:r>
              <a:rPr lang="en-IN" sz="1800">
                <a:solidFill>
                  <a:schemeClr val="dk1"/>
                </a:solidFill>
                <a:latin typeface="Times New Roman"/>
                <a:ea typeface="Times New Roman"/>
                <a:cs typeface="Times New Roman"/>
                <a:sym typeface="Times New Roman"/>
              </a:rPr>
              <a:t> time period of  input frequency(PCLK)</a:t>
            </a:r>
            <a:endParaRPr sz="1600">
              <a:solidFill>
                <a:schemeClr val="dk1"/>
              </a:solidFill>
              <a:latin typeface="Calibri"/>
              <a:ea typeface="Calibri"/>
              <a:cs typeface="Calibri"/>
              <a:sym typeface="Calibri"/>
            </a:endParaRPr>
          </a:p>
          <a:p>
            <a:pPr marL="45720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 Td =   1/1KHz = 1 msec ,  half of it is </a:t>
            </a:r>
            <a:r>
              <a:rPr lang="en-IN" sz="1800" b="1">
                <a:solidFill>
                  <a:schemeClr val="dk1"/>
                </a:solidFill>
                <a:latin typeface="Times New Roman"/>
                <a:ea typeface="Times New Roman"/>
                <a:cs typeface="Times New Roman"/>
                <a:sym typeface="Times New Roman"/>
              </a:rPr>
              <a:t>0.5msec</a:t>
            </a:r>
            <a:r>
              <a:rPr lang="en-IN" sz="1800">
                <a:solidFill>
                  <a:schemeClr val="dk1"/>
                </a:solidFill>
                <a:latin typeface="Times New Roman"/>
                <a:ea typeface="Times New Roman"/>
                <a:cs typeface="Times New Roman"/>
                <a:sym typeface="Times New Roman"/>
              </a:rPr>
              <a:t>;  </a:t>
            </a:r>
            <a:endParaRPr sz="1600">
              <a:solidFill>
                <a:schemeClr val="dk1"/>
              </a:solidFill>
              <a:latin typeface="Calibri"/>
              <a:ea typeface="Calibri"/>
              <a:cs typeface="Calibri"/>
              <a:sym typeface="Calibri"/>
            </a:endParaRPr>
          </a:p>
          <a:p>
            <a:pPr marL="45720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  T  =   1/15MHz = 0.067µsec</a:t>
            </a:r>
            <a:endParaRPr sz="1600">
              <a:solidFill>
                <a:schemeClr val="dk1"/>
              </a:solidFill>
              <a:latin typeface="Calibri"/>
              <a:ea typeface="Calibri"/>
              <a:cs typeface="Calibri"/>
              <a:sym typeface="Calibri"/>
            </a:endParaRPr>
          </a:p>
          <a:p>
            <a:pPr marL="45720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     =  </a:t>
            </a:r>
            <a:r>
              <a:rPr lang="en-IN" sz="1800" b="1">
                <a:solidFill>
                  <a:schemeClr val="dk1"/>
                </a:solidFill>
                <a:latin typeface="Times New Roman"/>
                <a:ea typeface="Times New Roman"/>
                <a:cs typeface="Times New Roman"/>
                <a:sym typeface="Times New Roman"/>
              </a:rPr>
              <a:t>0.5 msec / 0.067µsec = 7462</a:t>
            </a:r>
            <a:r>
              <a:rPr lang="en-IN" sz="1800">
                <a:solidFill>
                  <a:schemeClr val="dk1"/>
                </a:solidFill>
                <a:latin typeface="Times New Roman"/>
                <a:ea typeface="Times New Roman"/>
                <a:cs typeface="Times New Roman"/>
                <a:sym typeface="Times New Roman"/>
              </a:rPr>
              <a:t> (TC counting this many times produces 0.5msec)</a:t>
            </a:r>
            <a:endParaRPr sz="1600">
              <a:solidFill>
                <a:schemeClr val="dk1"/>
              </a:solidFill>
              <a:latin typeface="Calibri"/>
              <a:ea typeface="Calibri"/>
              <a:cs typeface="Calibri"/>
              <a:sym typeface="Calibri"/>
            </a:endParaRPr>
          </a:p>
          <a:p>
            <a:pPr marL="45720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Load this number into MR0, MR0 = 7462</a:t>
            </a:r>
            <a:endParaRPr sz="1600">
              <a:solidFill>
                <a:schemeClr val="dk1"/>
              </a:solidFill>
              <a:latin typeface="Calibri"/>
              <a:ea typeface="Calibri"/>
              <a:cs typeface="Calibri"/>
              <a:sym typeface="Calibri"/>
            </a:endParaRPr>
          </a:p>
          <a:p>
            <a:pPr marL="342900" marR="0" lvl="0" indent="-342900" algn="just" rtl="0">
              <a:lnSpc>
                <a:spcPct val="115000"/>
              </a:lnSpc>
              <a:spcBef>
                <a:spcPts val="0"/>
              </a:spcBef>
              <a:spcAft>
                <a:spcPts val="0"/>
              </a:spcAft>
              <a:buClr>
                <a:schemeClr val="dk1"/>
              </a:buClr>
              <a:buSzPts val="1800"/>
              <a:buFont typeface="Gill Sans"/>
              <a:buAutoNum type="arabicPeriod"/>
            </a:pPr>
            <a:r>
              <a:rPr lang="en-IN" sz="1800">
                <a:solidFill>
                  <a:schemeClr val="dk1"/>
                </a:solidFill>
                <a:latin typeface="Times New Roman"/>
                <a:ea typeface="Times New Roman"/>
                <a:cs typeface="Times New Roman"/>
                <a:sym typeface="Times New Roman"/>
              </a:rPr>
              <a:t>Load the MCR for stopping the timer on match &amp; disable the interrupt </a:t>
            </a:r>
            <a:endParaRPr sz="1600">
              <a:solidFill>
                <a:schemeClr val="dk1"/>
              </a:solidFill>
              <a:latin typeface="Calibri"/>
              <a:ea typeface="Calibri"/>
              <a:cs typeface="Calibri"/>
              <a:sym typeface="Calibri"/>
            </a:endParaRPr>
          </a:p>
          <a:p>
            <a:pPr marL="342900" marR="0" lvl="0" indent="-342900" algn="just" rtl="0">
              <a:lnSpc>
                <a:spcPct val="115000"/>
              </a:lnSpc>
              <a:spcBef>
                <a:spcPts val="0"/>
              </a:spcBef>
              <a:spcAft>
                <a:spcPts val="0"/>
              </a:spcAft>
              <a:buClr>
                <a:schemeClr val="dk1"/>
              </a:buClr>
              <a:buSzPts val="1800"/>
              <a:buFont typeface="Gill Sans"/>
              <a:buAutoNum type="arabicPeriod"/>
            </a:pPr>
            <a:r>
              <a:rPr lang="en-IN" sz="1800">
                <a:solidFill>
                  <a:schemeClr val="dk1"/>
                </a:solidFill>
                <a:latin typeface="Times New Roman"/>
                <a:ea typeface="Times New Roman"/>
                <a:cs typeface="Times New Roman"/>
                <a:sym typeface="Times New Roman"/>
              </a:rPr>
              <a:t>Start the timer, by enabling the ‘E’ bit in TCR</a:t>
            </a:r>
            <a:endParaRPr sz="1600">
              <a:solidFill>
                <a:schemeClr val="dk1"/>
              </a:solidFill>
              <a:latin typeface="Calibri"/>
              <a:ea typeface="Calibri"/>
              <a:cs typeface="Calibri"/>
              <a:sym typeface="Calibri"/>
            </a:endParaRPr>
          </a:p>
          <a:p>
            <a:pPr marL="342900" marR="0" lvl="0" indent="-342900" algn="just" rtl="0">
              <a:lnSpc>
                <a:spcPct val="115000"/>
              </a:lnSpc>
              <a:spcBef>
                <a:spcPts val="0"/>
              </a:spcBef>
              <a:spcAft>
                <a:spcPts val="0"/>
              </a:spcAft>
              <a:buClr>
                <a:schemeClr val="dk1"/>
              </a:buClr>
              <a:buSzPts val="1800"/>
              <a:buFont typeface="Gill Sans"/>
              <a:buAutoNum type="arabicPeriod"/>
            </a:pPr>
            <a:r>
              <a:rPr lang="en-IN" sz="1800">
                <a:solidFill>
                  <a:schemeClr val="dk1"/>
                </a:solidFill>
                <a:latin typeface="Times New Roman"/>
                <a:ea typeface="Times New Roman"/>
                <a:cs typeface="Times New Roman"/>
                <a:sym typeface="Times New Roman"/>
              </a:rPr>
              <a:t>Now TC starts counting, when it matches with the MR value,  it stops counting </a:t>
            </a:r>
            <a:endParaRPr sz="1600">
              <a:solidFill>
                <a:schemeClr val="dk1"/>
              </a:solidFill>
              <a:latin typeface="Calibri"/>
              <a:ea typeface="Calibri"/>
              <a:cs typeface="Calibri"/>
              <a:sym typeface="Calibri"/>
            </a:endParaRPr>
          </a:p>
          <a:p>
            <a:pPr marL="342900" marR="0" lvl="0" indent="-342900" algn="just" rtl="0">
              <a:lnSpc>
                <a:spcPct val="115000"/>
              </a:lnSpc>
              <a:spcBef>
                <a:spcPts val="0"/>
              </a:spcBef>
              <a:spcAft>
                <a:spcPts val="0"/>
              </a:spcAft>
              <a:buClr>
                <a:schemeClr val="dk1"/>
              </a:buClr>
              <a:buSzPts val="1800"/>
              <a:buFont typeface="Gill Sans"/>
              <a:buAutoNum type="arabicPeriod"/>
            </a:pPr>
            <a:r>
              <a:rPr lang="en-IN" sz="1800">
                <a:solidFill>
                  <a:schemeClr val="dk1"/>
                </a:solidFill>
                <a:latin typeface="Times New Roman"/>
                <a:ea typeface="Times New Roman"/>
                <a:cs typeface="Times New Roman"/>
                <a:sym typeface="Times New Roman"/>
              </a:rPr>
              <a:t>Stop the timer</a:t>
            </a:r>
            <a:endParaRPr sz="16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p:nvPr/>
        </p:nvSpPr>
        <p:spPr>
          <a:xfrm>
            <a:off x="1012030" y="135921"/>
            <a:ext cx="9141619" cy="390684"/>
          </a:xfrm>
          <a:prstGeom prst="rect">
            <a:avLst/>
          </a:prstGeom>
          <a:noFill/>
          <a:ln>
            <a:noFill/>
          </a:ln>
        </p:spPr>
        <p:txBody>
          <a:bodyPr spcFirstLastPara="1" wrap="square" lIns="91425" tIns="45700" rIns="91425" bIns="45700" anchor="t" anchorCtr="0">
            <a:spAutoFit/>
          </a:bodyPr>
          <a:lstStyle/>
          <a:p>
            <a:pPr marL="18034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//Program to generate 1KHz on  P1.16 using delay produced by the timer</a:t>
            </a:r>
            <a:endParaRPr sz="1400">
              <a:solidFill>
                <a:schemeClr val="dk1"/>
              </a:solidFill>
              <a:latin typeface="Calibri"/>
              <a:ea typeface="Calibri"/>
              <a:cs typeface="Calibri"/>
              <a:sym typeface="Calibri"/>
            </a:endParaRPr>
          </a:p>
        </p:txBody>
      </p:sp>
      <p:sp>
        <p:nvSpPr>
          <p:cNvPr id="192" name="Google Shape;192;p27"/>
          <p:cNvSpPr txBox="1"/>
          <p:nvPr/>
        </p:nvSpPr>
        <p:spPr>
          <a:xfrm>
            <a:off x="1012030" y="574229"/>
            <a:ext cx="8712995" cy="6837769"/>
          </a:xfrm>
          <a:prstGeom prst="rect">
            <a:avLst/>
          </a:prstGeom>
          <a:noFill/>
          <a:ln>
            <a:noFill/>
          </a:ln>
        </p:spPr>
        <p:txBody>
          <a:bodyPr spcFirstLastPara="1" wrap="square" lIns="91425" tIns="45700" rIns="91425" bIns="45700" anchor="t" anchorCtr="0">
            <a:spAutoFit/>
          </a:bodyPr>
          <a:lstStyle/>
          <a:p>
            <a:pPr marL="228600" marR="0" lvl="0" indent="0" algn="just" rtl="0">
              <a:spcBef>
                <a:spcPts val="0"/>
              </a:spcBef>
              <a:spcAft>
                <a:spcPts val="0"/>
              </a:spcAft>
              <a:buNone/>
            </a:pPr>
            <a:r>
              <a:rPr lang="en-IN" sz="1400" b="1">
                <a:solidFill>
                  <a:schemeClr val="dk1"/>
                </a:solidFill>
                <a:latin typeface="Times New Roman"/>
                <a:ea typeface="Times New Roman"/>
                <a:cs typeface="Times New Roman"/>
                <a:sym typeface="Times New Roman"/>
              </a:rPr>
              <a:t>#include  &lt;LPC214x.h&gt;</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void   delay(void)</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T0TCR = 1;  //start the timer</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While (!(T0TC == T0MR0));</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T0TCR = 2; // reset the counter  and stop the timer</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int main(void)</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T0MR0 =  7462;  //use the Timer0 and load the MR0 with count</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T0MCR = 0X0004;  //   0000….100 – Stop the timer, after match</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I0DIR1 = 0X00010000; //make P1.16 as output</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while(1)  // program to produce square waveform  of 1 KHz</a:t>
            </a:r>
            <a:endParaRPr sz="1400" b="1">
              <a:solidFill>
                <a:schemeClr val="dk1"/>
              </a:solidFill>
              <a:latin typeface="Times New Roman"/>
              <a:ea typeface="Times New Roman"/>
              <a:cs typeface="Times New Roman"/>
              <a:sym typeface="Times New Roman"/>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I0SET1   =  1 &lt;&lt; 16;  //set P1.16 to 1</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delay( );</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I0CLR1  =  1 &lt;&lt;16;  //clear P1.16 to 0</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delay( );</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           }</a:t>
            </a:r>
            <a:endParaRPr/>
          </a:p>
          <a:p>
            <a:pPr marL="228600" marR="0" lvl="0" indent="0" algn="just" rtl="0">
              <a:spcBef>
                <a:spcPts val="1000"/>
              </a:spcBef>
              <a:spcAft>
                <a:spcPts val="0"/>
              </a:spcAft>
              <a:buNone/>
            </a:pPr>
            <a:r>
              <a:rPr lang="en-IN" sz="1400" b="1">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D8DF-BCBB-E8C4-BF86-6D4D2B7059D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B6CC7EC-A2DB-2DE3-040D-2F2D0CEA8DD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18FC928-26AD-EABF-3757-313DAEB682C2}"/>
              </a:ext>
            </a:extLst>
          </p:cNvPr>
          <p:cNvPicPr>
            <a:picLocks noChangeAspect="1"/>
          </p:cNvPicPr>
          <p:nvPr/>
        </p:nvPicPr>
        <p:blipFill>
          <a:blip r:embed="rId2"/>
          <a:stretch>
            <a:fillRect/>
          </a:stretch>
        </p:blipFill>
        <p:spPr>
          <a:xfrm>
            <a:off x="391505" y="0"/>
            <a:ext cx="11408989" cy="6009132"/>
          </a:xfrm>
          <a:prstGeom prst="rect">
            <a:avLst/>
          </a:prstGeom>
        </p:spPr>
      </p:pic>
    </p:spTree>
    <p:extLst>
      <p:ext uri="{BB962C8B-B14F-4D97-AF65-F5344CB8AC3E}">
        <p14:creationId xmlns:p14="http://schemas.microsoft.com/office/powerpoint/2010/main" val="320191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24D-96E2-FB28-8066-5CABEFCCD80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D5FC806-9D0C-2C8C-FB37-B65FECDCB51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FA5B067-C287-8C73-E194-79DEB4EAA6DE}"/>
              </a:ext>
            </a:extLst>
          </p:cNvPr>
          <p:cNvPicPr>
            <a:picLocks noChangeAspect="1"/>
          </p:cNvPicPr>
          <p:nvPr/>
        </p:nvPicPr>
        <p:blipFill>
          <a:blip r:embed="rId2"/>
          <a:stretch>
            <a:fillRect/>
          </a:stretch>
        </p:blipFill>
        <p:spPr>
          <a:xfrm>
            <a:off x="600983" y="154114"/>
            <a:ext cx="11234845" cy="5914918"/>
          </a:xfrm>
          <a:prstGeom prst="rect">
            <a:avLst/>
          </a:prstGeom>
        </p:spPr>
      </p:pic>
    </p:spTree>
    <p:extLst>
      <p:ext uri="{BB962C8B-B14F-4D97-AF65-F5344CB8AC3E}">
        <p14:creationId xmlns:p14="http://schemas.microsoft.com/office/powerpoint/2010/main" val="580127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6B523-A388-D8CB-B922-33AF3E2D84CD}"/>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C9AFE094-7C89-C9D7-F7E0-1E8F79FBAFF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71FD44B-666E-0D38-D9A2-2765EEC44A3A}"/>
              </a:ext>
            </a:extLst>
          </p:cNvPr>
          <p:cNvPicPr>
            <a:picLocks noChangeAspect="1"/>
          </p:cNvPicPr>
          <p:nvPr/>
        </p:nvPicPr>
        <p:blipFill>
          <a:blip r:embed="rId2"/>
          <a:stretch>
            <a:fillRect/>
          </a:stretch>
        </p:blipFill>
        <p:spPr>
          <a:xfrm>
            <a:off x="788193" y="0"/>
            <a:ext cx="11220222" cy="6053481"/>
          </a:xfrm>
          <a:prstGeom prst="rect">
            <a:avLst/>
          </a:prstGeom>
        </p:spPr>
      </p:pic>
    </p:spTree>
    <p:extLst>
      <p:ext uri="{BB962C8B-B14F-4D97-AF65-F5344CB8AC3E}">
        <p14:creationId xmlns:p14="http://schemas.microsoft.com/office/powerpoint/2010/main" val="3823292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F8C9-91B1-7D28-81F9-1BF20402C17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7480DFF-F740-F982-0606-6F6DA9EB33E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E7CAD562-E42E-9385-DA4C-08D84DB0688E}"/>
              </a:ext>
            </a:extLst>
          </p:cNvPr>
          <p:cNvPicPr>
            <a:picLocks noChangeAspect="1"/>
          </p:cNvPicPr>
          <p:nvPr/>
        </p:nvPicPr>
        <p:blipFill>
          <a:blip r:embed="rId2"/>
          <a:stretch>
            <a:fillRect/>
          </a:stretch>
        </p:blipFill>
        <p:spPr>
          <a:xfrm>
            <a:off x="652783" y="71919"/>
            <a:ext cx="11048741" cy="6053481"/>
          </a:xfrm>
          <a:prstGeom prst="rect">
            <a:avLst/>
          </a:prstGeom>
        </p:spPr>
      </p:pic>
    </p:spTree>
    <p:extLst>
      <p:ext uri="{BB962C8B-B14F-4D97-AF65-F5344CB8AC3E}">
        <p14:creationId xmlns:p14="http://schemas.microsoft.com/office/powerpoint/2010/main" val="1785161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22222"/>
              </a:buClr>
              <a:buSzPts val="1800"/>
              <a:buFont typeface="Times New Roman"/>
              <a:buNone/>
            </a:pPr>
            <a:r>
              <a:rPr lang="en-IN" sz="1800" b="1">
                <a:solidFill>
                  <a:srgbClr val="222222"/>
                </a:solidFill>
                <a:latin typeface="Times New Roman"/>
                <a:ea typeface="Times New Roman"/>
                <a:cs typeface="Times New Roman"/>
                <a:sym typeface="Times New Roman"/>
              </a:rPr>
              <a:t>NECESSITY OF HARDWARE TIMERS:</a:t>
            </a:r>
            <a:endParaRPr/>
          </a:p>
        </p:txBody>
      </p:sp>
      <p:sp>
        <p:nvSpPr>
          <p:cNvPr id="107" name="Google Shape;107;p14"/>
          <p:cNvSpPr txBox="1">
            <a:spLocks noGrp="1"/>
          </p:cNvSpPr>
          <p:nvPr>
            <p:ph type="body" idx="1"/>
          </p:nvPr>
        </p:nvSpPr>
        <p:spPr>
          <a:xfrm>
            <a:off x="1007707" y="2015732"/>
            <a:ext cx="10047148" cy="345061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1800"/>
              <a:buFont typeface="Noto Sans Symbols"/>
              <a:buChar char="❑"/>
            </a:pPr>
            <a:r>
              <a:rPr lang="en-IN" sz="1800">
                <a:solidFill>
                  <a:srgbClr val="222222"/>
                </a:solidFill>
                <a:latin typeface="Times New Roman"/>
                <a:ea typeface="Times New Roman"/>
                <a:cs typeface="Times New Roman"/>
                <a:sym typeface="Times New Roman"/>
              </a:rPr>
              <a:t>Writing delay programs using for/while loops involve CPU getting engaged in execution (blocked).</a:t>
            </a:r>
            <a:endParaRPr/>
          </a:p>
          <a:p>
            <a:pPr marL="228600" lvl="0" indent="-228600" algn="l" rtl="0">
              <a:lnSpc>
                <a:spcPct val="120000"/>
              </a:lnSpc>
              <a:spcBef>
                <a:spcPts val="1000"/>
              </a:spcBef>
              <a:spcAft>
                <a:spcPts val="0"/>
              </a:spcAft>
              <a:buSzPts val="1800"/>
              <a:buFont typeface="Noto Sans Symbols"/>
              <a:buChar char="❑"/>
            </a:pPr>
            <a:r>
              <a:rPr lang="en-IN" sz="1800">
                <a:solidFill>
                  <a:srgbClr val="222222"/>
                </a:solidFill>
                <a:latin typeface="Times New Roman"/>
                <a:ea typeface="Times New Roman"/>
                <a:cs typeface="Times New Roman"/>
                <a:sym typeface="Times New Roman"/>
              </a:rPr>
              <a:t> Producing accurate delays, requires proper calculation of  number of iterations the loop should run. It depends on the compiler and CPU clock (CCLK), any change requires re-calculation. </a:t>
            </a:r>
            <a:endParaRPr/>
          </a:p>
          <a:p>
            <a:pPr marL="228600" lvl="0" indent="-114300" algn="l" rtl="0">
              <a:lnSpc>
                <a:spcPct val="120000"/>
              </a:lnSpc>
              <a:spcBef>
                <a:spcPts val="1000"/>
              </a:spcBef>
              <a:spcAft>
                <a:spcPts val="0"/>
              </a:spcAft>
              <a:buSzPts val="1800"/>
              <a:buFont typeface="Noto Sans Symbols"/>
              <a:buNone/>
            </a:pPr>
            <a:endParaRPr sz="1800">
              <a:solidFill>
                <a:srgbClr val="222222"/>
              </a:solidFill>
              <a:latin typeface="Times New Roman"/>
              <a:ea typeface="Times New Roman"/>
              <a:cs typeface="Times New Roman"/>
              <a:sym typeface="Times New Roman"/>
            </a:endParaRPr>
          </a:p>
          <a:p>
            <a:pPr marL="228600" lvl="0" indent="-228600" algn="l" rtl="0">
              <a:lnSpc>
                <a:spcPct val="120000"/>
              </a:lnSpc>
              <a:spcBef>
                <a:spcPts val="1000"/>
              </a:spcBef>
              <a:spcAft>
                <a:spcPts val="0"/>
              </a:spcAft>
              <a:buSzPts val="1800"/>
              <a:buFont typeface="Noto Sans Symbols"/>
              <a:buChar char="❑"/>
            </a:pPr>
            <a:r>
              <a:rPr lang="en-IN" sz="1800">
                <a:solidFill>
                  <a:srgbClr val="222222"/>
                </a:solidFill>
                <a:latin typeface="Times New Roman"/>
                <a:ea typeface="Times New Roman"/>
                <a:cs typeface="Times New Roman"/>
                <a:sym typeface="Times New Roman"/>
              </a:rPr>
              <a:t>Hence, timing related tasks like delay programs, generating waveforms, timing the events, counting the events can be delegated to timers</a:t>
            </a:r>
            <a:endParaRPr/>
          </a:p>
          <a:p>
            <a:pPr marL="228600" lvl="0" indent="-228600" algn="l" rtl="0">
              <a:lnSpc>
                <a:spcPct val="120000"/>
              </a:lnSpc>
              <a:spcBef>
                <a:spcPts val="1000"/>
              </a:spcBef>
              <a:spcAft>
                <a:spcPts val="0"/>
              </a:spcAft>
              <a:buSzPts val="1800"/>
              <a:buFont typeface="Noto Sans Symbols"/>
              <a:buChar char="❑"/>
            </a:pPr>
            <a:r>
              <a:rPr lang="en-IN" sz="1800">
                <a:solidFill>
                  <a:srgbClr val="222222"/>
                </a:solidFill>
                <a:latin typeface="Times New Roman"/>
                <a:ea typeface="Times New Roman"/>
                <a:cs typeface="Times New Roman"/>
                <a:sym typeface="Times New Roman"/>
              </a:rPr>
              <a:t>The advantage:</a:t>
            </a:r>
            <a:endParaRPr/>
          </a:p>
          <a:p>
            <a:pPr marL="685800" lvl="1" indent="-228600" algn="l" rtl="0">
              <a:lnSpc>
                <a:spcPct val="120000"/>
              </a:lnSpc>
              <a:spcBef>
                <a:spcPts val="500"/>
              </a:spcBef>
              <a:spcAft>
                <a:spcPts val="0"/>
              </a:spcAft>
              <a:buSzPts val="1800"/>
              <a:buFont typeface="Noto Sans Symbols"/>
              <a:buChar char="❑"/>
            </a:pPr>
            <a:r>
              <a:rPr lang="en-IN">
                <a:solidFill>
                  <a:srgbClr val="222222"/>
                </a:solidFill>
                <a:latin typeface="Times New Roman"/>
                <a:ea typeface="Times New Roman"/>
                <a:cs typeface="Times New Roman"/>
                <a:sym typeface="Times New Roman"/>
              </a:rPr>
              <a:t>accuracy, easy of programming and avoiding the blocking of CPU.</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FCB71-1D1B-F3B6-E2BD-0DA5C8143F5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E3E2131-B0C7-E230-E68A-094D089226C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1E596F5-AE3C-62A2-8567-2FB849B11583}"/>
              </a:ext>
            </a:extLst>
          </p:cNvPr>
          <p:cNvPicPr>
            <a:picLocks noChangeAspect="1"/>
          </p:cNvPicPr>
          <p:nvPr/>
        </p:nvPicPr>
        <p:blipFill>
          <a:blip r:embed="rId2"/>
          <a:stretch>
            <a:fillRect/>
          </a:stretch>
        </p:blipFill>
        <p:spPr>
          <a:xfrm>
            <a:off x="592815" y="25438"/>
            <a:ext cx="11463066" cy="6043290"/>
          </a:xfrm>
          <a:prstGeom prst="rect">
            <a:avLst/>
          </a:prstGeom>
        </p:spPr>
      </p:pic>
    </p:spTree>
    <p:extLst>
      <p:ext uri="{BB962C8B-B14F-4D97-AF65-F5344CB8AC3E}">
        <p14:creationId xmlns:p14="http://schemas.microsoft.com/office/powerpoint/2010/main" val="2631806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2283-F9A6-7CCB-2365-08D99F9EC997}"/>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19688514-F41F-A4FD-7A1F-CA3172D32E3B}"/>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2A62823-EA6E-8633-440D-410A7EF7D0DC}"/>
              </a:ext>
            </a:extLst>
          </p:cNvPr>
          <p:cNvPicPr>
            <a:picLocks noChangeAspect="1"/>
          </p:cNvPicPr>
          <p:nvPr/>
        </p:nvPicPr>
        <p:blipFill>
          <a:blip r:embed="rId2"/>
          <a:stretch>
            <a:fillRect/>
          </a:stretch>
        </p:blipFill>
        <p:spPr>
          <a:xfrm>
            <a:off x="474745" y="115503"/>
            <a:ext cx="11264519" cy="5937977"/>
          </a:xfrm>
          <a:prstGeom prst="rect">
            <a:avLst/>
          </a:prstGeom>
        </p:spPr>
      </p:pic>
    </p:spTree>
    <p:extLst>
      <p:ext uri="{BB962C8B-B14F-4D97-AF65-F5344CB8AC3E}">
        <p14:creationId xmlns:p14="http://schemas.microsoft.com/office/powerpoint/2010/main" val="3412386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p:nvPr/>
        </p:nvSpPr>
        <p:spPr>
          <a:xfrm>
            <a:off x="678656" y="175002"/>
            <a:ext cx="10675144" cy="1156022"/>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IN" sz="1800" b="1">
                <a:solidFill>
                  <a:srgbClr val="FF0000"/>
                </a:solidFill>
                <a:latin typeface="Times New Roman"/>
                <a:ea typeface="Times New Roman"/>
                <a:cs typeface="Times New Roman"/>
                <a:sym typeface="Times New Roman"/>
              </a:rPr>
              <a:t>Question: Interface one AC gadget (say bulb or some machine) to LPC 2148. Write a program to make it on for 5seconds, each time a key is pressed using the timers. (OR question can be as follows)</a:t>
            </a:r>
            <a:endParaRPr sz="14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800" b="1">
                <a:solidFill>
                  <a:srgbClr val="FF0000"/>
                </a:solidFill>
                <a:latin typeface="Times New Roman"/>
                <a:ea typeface="Times New Roman"/>
                <a:cs typeface="Times New Roman"/>
                <a:sym typeface="Times New Roman"/>
              </a:rPr>
              <a:t>Generate a 5 second pulse on P0.11 pin of LPC 2148</a:t>
            </a:r>
            <a:endParaRPr sz="1400">
              <a:solidFill>
                <a:schemeClr val="dk1"/>
              </a:solidFill>
              <a:latin typeface="Calibri"/>
              <a:ea typeface="Calibri"/>
              <a:cs typeface="Calibri"/>
              <a:sym typeface="Calibri"/>
            </a:endParaRPr>
          </a:p>
        </p:txBody>
      </p:sp>
      <p:pic>
        <p:nvPicPr>
          <p:cNvPr id="198" name="Google Shape;198;p28"/>
          <p:cNvPicPr preferRelativeResize="0"/>
          <p:nvPr/>
        </p:nvPicPr>
        <p:blipFill rotWithShape="1">
          <a:blip r:embed="rId3">
            <a:alphaModFix/>
          </a:blip>
          <a:srcRect/>
          <a:stretch/>
        </p:blipFill>
        <p:spPr>
          <a:xfrm>
            <a:off x="304799" y="1562100"/>
            <a:ext cx="2676525" cy="2019300"/>
          </a:xfrm>
          <a:prstGeom prst="rect">
            <a:avLst/>
          </a:prstGeom>
          <a:noFill/>
          <a:ln>
            <a:noFill/>
          </a:ln>
        </p:spPr>
      </p:pic>
      <p:sp>
        <p:nvSpPr>
          <p:cNvPr id="199" name="Google Shape;199;p28"/>
          <p:cNvSpPr txBox="1"/>
          <p:nvPr/>
        </p:nvSpPr>
        <p:spPr>
          <a:xfrm>
            <a:off x="3488531" y="1395223"/>
            <a:ext cx="7865269" cy="1474571"/>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IN" sz="1800" b="1">
                <a:solidFill>
                  <a:schemeClr val="dk1"/>
                </a:solidFill>
                <a:latin typeface="Times New Roman"/>
                <a:ea typeface="Times New Roman"/>
                <a:cs typeface="Times New Roman"/>
                <a:sym typeface="Times New Roman"/>
              </a:rPr>
              <a:t>Assumptions:</a:t>
            </a:r>
            <a:endParaRPr sz="1600">
              <a:solidFill>
                <a:schemeClr val="dk1"/>
              </a:solidFill>
              <a:latin typeface="Calibri"/>
              <a:ea typeface="Calibri"/>
              <a:cs typeface="Calibri"/>
              <a:sym typeface="Calibri"/>
            </a:endParaRPr>
          </a:p>
          <a:p>
            <a:pPr marL="342900" marR="0" lvl="0" indent="-342900" algn="just" rtl="0">
              <a:lnSpc>
                <a:spcPct val="115000"/>
              </a:lnSpc>
              <a:spcBef>
                <a:spcPts val="1000"/>
              </a:spcBef>
              <a:spcAft>
                <a:spcPts val="0"/>
              </a:spcAft>
              <a:buClr>
                <a:schemeClr val="dk1"/>
              </a:buClr>
              <a:buSzPts val="1800"/>
              <a:buFont typeface="Gill Sans"/>
              <a:buAutoNum type="arabicPeriod"/>
            </a:pPr>
            <a:r>
              <a:rPr lang="en-IN" sz="1800">
                <a:solidFill>
                  <a:schemeClr val="dk1"/>
                </a:solidFill>
                <a:latin typeface="Times New Roman"/>
                <a:ea typeface="Times New Roman"/>
                <a:cs typeface="Times New Roman"/>
                <a:sym typeface="Times New Roman"/>
              </a:rPr>
              <a:t>P0.11 is connected to AC gadget through the RELAY, P0.14 is connected to switch (if switch is pressed it generates logic ‘0’, else logic ‘1’</a:t>
            </a:r>
            <a:endParaRPr sz="1600">
              <a:solidFill>
                <a:schemeClr val="dk1"/>
              </a:solidFill>
              <a:latin typeface="Calibri"/>
              <a:ea typeface="Calibri"/>
              <a:cs typeface="Calibri"/>
              <a:sym typeface="Calibri"/>
            </a:endParaRPr>
          </a:p>
          <a:p>
            <a:pPr marL="342900" marR="0" lvl="0" indent="-342900" algn="just" rtl="0">
              <a:lnSpc>
                <a:spcPct val="115000"/>
              </a:lnSpc>
              <a:spcBef>
                <a:spcPts val="0"/>
              </a:spcBef>
              <a:spcAft>
                <a:spcPts val="0"/>
              </a:spcAft>
              <a:buClr>
                <a:schemeClr val="dk1"/>
              </a:buClr>
              <a:buSzPts val="1800"/>
              <a:buFont typeface="Gill Sans"/>
              <a:buAutoNum type="arabicPeriod"/>
            </a:pPr>
            <a:r>
              <a:rPr lang="en-IN" sz="1800" b="1">
                <a:solidFill>
                  <a:schemeClr val="dk1"/>
                </a:solidFill>
                <a:latin typeface="Times New Roman"/>
                <a:ea typeface="Times New Roman"/>
                <a:cs typeface="Times New Roman"/>
                <a:sym typeface="Times New Roman"/>
              </a:rPr>
              <a:t>Assume CCLK = 60MHZ, PCLK = 60000 (PLL enabled, VPBDIV=1)</a:t>
            </a:r>
            <a:endParaRPr sz="1600">
              <a:solidFill>
                <a:schemeClr val="dk1"/>
              </a:solidFill>
              <a:latin typeface="Calibri"/>
              <a:ea typeface="Calibri"/>
              <a:cs typeface="Calibri"/>
              <a:sym typeface="Calibri"/>
            </a:endParaRPr>
          </a:p>
        </p:txBody>
      </p:sp>
      <p:sp>
        <p:nvSpPr>
          <p:cNvPr id="200" name="Google Shape;200;p28"/>
          <p:cNvSpPr txBox="1"/>
          <p:nvPr/>
        </p:nvSpPr>
        <p:spPr>
          <a:xfrm>
            <a:off x="3126581" y="2869794"/>
            <a:ext cx="8836820" cy="3708516"/>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IN" sz="1800" b="1">
                <a:solidFill>
                  <a:schemeClr val="dk1"/>
                </a:solidFill>
                <a:latin typeface="Times New Roman"/>
                <a:ea typeface="Times New Roman"/>
                <a:cs typeface="Times New Roman"/>
                <a:sym typeface="Times New Roman"/>
              </a:rPr>
              <a:t>Delay Calculation:</a:t>
            </a:r>
            <a:endParaRPr sz="16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Timer0 is used to produce 5 sec delay. If Prescaler (T0PR) is loaded with 99, it will generate one clock cycle for every 99+1=100 PCLK clock cycles. </a:t>
            </a:r>
            <a:endParaRPr sz="16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Now for CCLK of 60MHz, Load </a:t>
            </a:r>
            <a:r>
              <a:rPr lang="en-IN" sz="1800" b="1">
                <a:solidFill>
                  <a:schemeClr val="dk1"/>
                </a:solidFill>
                <a:latin typeface="Times New Roman"/>
                <a:ea typeface="Times New Roman"/>
                <a:cs typeface="Times New Roman"/>
                <a:sym typeface="Times New Roman"/>
              </a:rPr>
              <a:t>PR = 60000-1 = 59999.</a:t>
            </a:r>
            <a:r>
              <a:rPr lang="en-IN" sz="1800">
                <a:solidFill>
                  <a:schemeClr val="dk1"/>
                </a:solidFill>
                <a:latin typeface="Times New Roman"/>
                <a:ea typeface="Times New Roman"/>
                <a:cs typeface="Times New Roman"/>
                <a:sym typeface="Times New Roman"/>
              </a:rPr>
              <a:t> </a:t>
            </a:r>
            <a:endParaRPr sz="16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Total time delay produced by Prescaler  =  60000 x ( 1 / 60MHz) = 1msec </a:t>
            </a:r>
            <a:endParaRPr sz="16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(for every 1msec, prescaler produces 1 clock pulse to TC, so every count of TC means, 1msec is over, if TC=1000, means delay produced = 1000 x 1msec= 1sec)</a:t>
            </a:r>
            <a:endParaRPr sz="16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Required Delay = 5sec = 5000 milli-seconds.</a:t>
            </a:r>
            <a:endParaRPr sz="16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IN" sz="1800" b="1">
                <a:solidFill>
                  <a:schemeClr val="dk1"/>
                </a:solidFill>
                <a:latin typeface="Times New Roman"/>
                <a:ea typeface="Times New Roman"/>
                <a:cs typeface="Times New Roman"/>
                <a:sym typeface="Times New Roman"/>
              </a:rPr>
              <a:t>Total Count = 5000 milli-seconds / 1milli-second = 5000 (load this to MR0)</a:t>
            </a:r>
            <a:endParaRPr sz="16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p:nvPr/>
        </p:nvSpPr>
        <p:spPr>
          <a:xfrm>
            <a:off x="564356" y="1027845"/>
            <a:ext cx="6100762" cy="4060086"/>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IN" sz="1600" b="1">
                <a:solidFill>
                  <a:schemeClr val="dk1"/>
                </a:solidFill>
                <a:latin typeface="Times New Roman"/>
                <a:ea typeface="Times New Roman"/>
                <a:cs typeface="Times New Roman"/>
                <a:sym typeface="Times New Roman"/>
              </a:rPr>
              <a:t>#include  &lt;LPC214x.h&gt;</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chemeClr val="dk1"/>
                </a:solidFill>
                <a:latin typeface="Times New Roman"/>
                <a:ea typeface="Times New Roman"/>
                <a:cs typeface="Times New Roman"/>
                <a:sym typeface="Times New Roman"/>
              </a:rPr>
              <a:t>#define SW2 (IO0PIN &amp; (1 &lt;&lt; 14))</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C00000"/>
                </a:solidFill>
                <a:latin typeface="Times New Roman"/>
                <a:ea typeface="Times New Roman"/>
                <a:cs typeface="Times New Roman"/>
                <a:sym typeface="Times New Roman"/>
              </a:rPr>
              <a:t>delayHW(void)</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C00000"/>
                </a:solidFill>
                <a:latin typeface="Times New Roman"/>
                <a:ea typeface="Times New Roman"/>
                <a:cs typeface="Times New Roman"/>
                <a:sym typeface="Times New Roman"/>
              </a:rPr>
              <a:t>  {</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a:solidFill>
                  <a:srgbClr val="C00000"/>
                </a:solidFill>
                <a:latin typeface="Times New Roman"/>
                <a:ea typeface="Times New Roman"/>
                <a:cs typeface="Times New Roman"/>
                <a:sym typeface="Times New Roman"/>
              </a:rPr>
              <a:t>     T0PR = 60000-1; // produces 1msec delay</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a:solidFill>
                  <a:srgbClr val="C00000"/>
                </a:solidFill>
                <a:latin typeface="Times New Roman"/>
                <a:ea typeface="Times New Roman"/>
                <a:cs typeface="Times New Roman"/>
                <a:sym typeface="Times New Roman"/>
              </a:rPr>
              <a:t>     T0MR0 = 5000;   // produces 5000 x 1msec delay = 5seconds</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a:solidFill>
                  <a:srgbClr val="C00000"/>
                </a:solidFill>
                <a:latin typeface="Times New Roman"/>
                <a:ea typeface="Times New Roman"/>
                <a:cs typeface="Times New Roman"/>
                <a:sym typeface="Times New Roman"/>
              </a:rPr>
              <a:t>     T0TCR = 1;   // Start the timer</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a:solidFill>
                  <a:srgbClr val="C00000"/>
                </a:solidFill>
                <a:latin typeface="Times New Roman"/>
                <a:ea typeface="Times New Roman"/>
                <a:cs typeface="Times New Roman"/>
                <a:sym typeface="Times New Roman"/>
              </a:rPr>
              <a:t>     while (!(T0TC == T0MR0)); // wait for TC to reach MR0</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a:solidFill>
                  <a:srgbClr val="C00000"/>
                </a:solidFill>
                <a:latin typeface="Times New Roman"/>
                <a:ea typeface="Times New Roman"/>
                <a:cs typeface="Times New Roman"/>
                <a:sym typeface="Times New Roman"/>
              </a:rPr>
              <a:t>     T0TCR = 2;  // Stop the timer, reset the TC,PC</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C00000"/>
                </a:solidFill>
                <a:latin typeface="Times New Roman"/>
                <a:ea typeface="Times New Roman"/>
                <a:cs typeface="Times New Roman"/>
                <a:sym typeface="Times New Roman"/>
              </a:rPr>
              <a:t>  }</a:t>
            </a:r>
            <a:endParaRPr sz="1200">
              <a:solidFill>
                <a:schemeClr val="dk1"/>
              </a:solidFill>
              <a:latin typeface="Calibri"/>
              <a:ea typeface="Calibri"/>
              <a:cs typeface="Calibri"/>
              <a:sym typeface="Calibri"/>
            </a:endParaRPr>
          </a:p>
        </p:txBody>
      </p:sp>
      <p:sp>
        <p:nvSpPr>
          <p:cNvPr id="206" name="Google Shape;206;p29"/>
          <p:cNvSpPr txBox="1"/>
          <p:nvPr/>
        </p:nvSpPr>
        <p:spPr>
          <a:xfrm>
            <a:off x="5479256" y="78003"/>
            <a:ext cx="6484143" cy="5504392"/>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IN" sz="1600" b="1">
                <a:solidFill>
                  <a:srgbClr val="C0504D"/>
                </a:solidFill>
                <a:latin typeface="Times New Roman"/>
                <a:ea typeface="Times New Roman"/>
                <a:cs typeface="Times New Roman"/>
                <a:sym typeface="Times New Roman"/>
              </a:rPr>
              <a:t>int main(void)</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C0504D"/>
                </a:solidFill>
                <a:latin typeface="Times New Roman"/>
                <a:ea typeface="Times New Roman"/>
                <a:cs typeface="Times New Roman"/>
                <a:sym typeface="Times New Roman"/>
              </a:rPr>
              <a:t> {</a:t>
            </a:r>
            <a:endParaRPr sz="12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IN" sz="1600" b="1">
                <a:solidFill>
                  <a:srgbClr val="C0504D"/>
                </a:solidFill>
                <a:latin typeface="Times New Roman"/>
                <a:ea typeface="Times New Roman"/>
                <a:cs typeface="Times New Roman"/>
                <a:sym typeface="Times New Roman"/>
              </a:rPr>
              <a:t>      IODIR0  =  (1&lt;&lt;11);    // P0.11 as OUTPUT</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C0504D"/>
                </a:solidFill>
                <a:latin typeface="Times New Roman"/>
                <a:ea typeface="Times New Roman"/>
                <a:cs typeface="Times New Roman"/>
                <a:sym typeface="Times New Roman"/>
              </a:rPr>
              <a:t>      while(1)</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chemeClr val="dk1"/>
                </a:solidFill>
                <a:latin typeface="Times New Roman"/>
                <a:ea typeface="Times New Roman"/>
                <a:cs typeface="Times New Roman"/>
                <a:sym typeface="Times New Roman"/>
              </a:rPr>
              <a:t>           </a:t>
            </a:r>
            <a:r>
              <a:rPr lang="en-IN" sz="1600" b="1">
                <a:solidFill>
                  <a:srgbClr val="0070C0"/>
                </a:solidFill>
                <a:latin typeface="Times New Roman"/>
                <a:ea typeface="Times New Roman"/>
                <a:cs typeface="Times New Roman"/>
                <a:sym typeface="Times New Roman"/>
              </a:rPr>
              <a:t>{</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0070C0"/>
                </a:solidFill>
                <a:latin typeface="Times New Roman"/>
                <a:ea typeface="Times New Roman"/>
                <a:cs typeface="Times New Roman"/>
                <a:sym typeface="Times New Roman"/>
              </a:rPr>
              <a:t>              if(!SW2) // wait for key press, if yes produces 5 sec pulse</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0070C0"/>
                </a:solidFill>
                <a:latin typeface="Times New Roman"/>
                <a:ea typeface="Times New Roman"/>
                <a:cs typeface="Times New Roman"/>
                <a:sym typeface="Times New Roman"/>
              </a:rPr>
              <a:t>	           {</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0070C0"/>
                </a:solidFill>
                <a:latin typeface="Times New Roman"/>
                <a:ea typeface="Times New Roman"/>
                <a:cs typeface="Times New Roman"/>
                <a:sym typeface="Times New Roman"/>
              </a:rPr>
              <a:t>		  	I0SET0  =  1 &lt;&lt; 10;  //set P0.10 to 1</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0070C0"/>
                </a:solidFill>
                <a:latin typeface="Times New Roman"/>
                <a:ea typeface="Times New Roman"/>
                <a:cs typeface="Times New Roman"/>
                <a:sym typeface="Times New Roman"/>
              </a:rPr>
              <a:t>                          delayHW( );</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0070C0"/>
                </a:solidFill>
                <a:latin typeface="Times New Roman"/>
                <a:ea typeface="Times New Roman"/>
                <a:cs typeface="Times New Roman"/>
                <a:sym typeface="Times New Roman"/>
              </a:rPr>
              <a:t>                          I0CLR0  =  1 &lt;&lt;10;  //clear P0.10 to 1</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0070C0"/>
                </a:solidFill>
                <a:latin typeface="Times New Roman"/>
                <a:ea typeface="Times New Roman"/>
                <a:cs typeface="Times New Roman"/>
                <a:sym typeface="Times New Roman"/>
              </a:rPr>
              <a:t>                       }</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0070C0"/>
                </a:solidFill>
                <a:latin typeface="Times New Roman"/>
                <a:ea typeface="Times New Roman"/>
                <a:cs typeface="Times New Roman"/>
                <a:sym typeface="Times New Roman"/>
              </a:rPr>
              <a:t>           }</a:t>
            </a:r>
            <a:endParaRPr sz="12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600" b="1">
                <a:solidFill>
                  <a:srgbClr val="C0504D"/>
                </a:solidFill>
                <a:latin typeface="Times New Roman"/>
                <a:ea typeface="Times New Roman"/>
                <a:cs typeface="Times New Roman"/>
                <a:sym typeface="Times New Roman"/>
              </a:rPr>
              <a:t>}</a:t>
            </a:r>
            <a:endParaRPr sz="1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22222"/>
              </a:buClr>
              <a:buSzPts val="1800"/>
              <a:buFont typeface="Times New Roman"/>
              <a:buNone/>
            </a:pPr>
            <a:r>
              <a:rPr lang="en-IN" sz="1800" b="1">
                <a:solidFill>
                  <a:srgbClr val="222222"/>
                </a:solidFill>
                <a:latin typeface="Times New Roman"/>
                <a:ea typeface="Times New Roman"/>
                <a:cs typeface="Times New Roman"/>
                <a:sym typeface="Times New Roman"/>
              </a:rPr>
              <a:t>WHAT IS TIMER/COUNTER :</a:t>
            </a:r>
            <a:endParaRPr/>
          </a:p>
        </p:txBody>
      </p:sp>
      <p:sp>
        <p:nvSpPr>
          <p:cNvPr id="113" name="Google Shape;113;p15"/>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1800"/>
              <a:buChar char="•"/>
            </a:pPr>
            <a:r>
              <a:rPr lang="en-IN" sz="1800">
                <a:solidFill>
                  <a:srgbClr val="222222"/>
                </a:solidFill>
                <a:latin typeface="Times New Roman"/>
                <a:ea typeface="Times New Roman"/>
                <a:cs typeface="Times New Roman"/>
                <a:sym typeface="Times New Roman"/>
              </a:rPr>
              <a:t>Timer/counter  is programmable independent hardware block present inside the microcontroller  [Programmable -&gt; meaning the working of  this  timer circuit is configurable, based on the programmer requirements.]. </a:t>
            </a:r>
            <a:endParaRPr/>
          </a:p>
          <a:p>
            <a:pPr marL="228600" lvl="0" indent="-228600" algn="l" rtl="0">
              <a:lnSpc>
                <a:spcPct val="120000"/>
              </a:lnSpc>
              <a:spcBef>
                <a:spcPts val="1000"/>
              </a:spcBef>
              <a:spcAft>
                <a:spcPts val="0"/>
              </a:spcAft>
              <a:buSzPts val="1800"/>
              <a:buChar char="•"/>
            </a:pPr>
            <a:r>
              <a:rPr lang="en-IN" sz="1800">
                <a:solidFill>
                  <a:srgbClr val="222222"/>
                </a:solidFill>
                <a:latin typeface="Times New Roman"/>
                <a:ea typeface="Times New Roman"/>
                <a:cs typeface="Times New Roman"/>
                <a:sym typeface="Times New Roman"/>
              </a:rPr>
              <a:t>The timer hardware can be used as timers or counters. </a:t>
            </a:r>
            <a:endParaRPr/>
          </a:p>
          <a:p>
            <a:pPr marL="228600" lvl="0" indent="-228600" algn="l" rtl="0">
              <a:lnSpc>
                <a:spcPct val="120000"/>
              </a:lnSpc>
              <a:spcBef>
                <a:spcPts val="1000"/>
              </a:spcBef>
              <a:spcAft>
                <a:spcPts val="0"/>
              </a:spcAft>
              <a:buSzPts val="1800"/>
              <a:buChar char="•"/>
            </a:pPr>
            <a:r>
              <a:rPr lang="en-IN" sz="1800">
                <a:solidFill>
                  <a:srgbClr val="222222"/>
                </a:solidFill>
                <a:latin typeface="Times New Roman"/>
                <a:ea typeface="Times New Roman"/>
                <a:cs typeface="Times New Roman"/>
                <a:sym typeface="Times New Roman"/>
              </a:rPr>
              <a:t>Programmers can use the timers and GPIO pins to generate/time external events. </a:t>
            </a:r>
            <a:endParaRPr/>
          </a:p>
          <a:p>
            <a:pPr marL="228600" lvl="0" indent="-228600" algn="l" rtl="0">
              <a:lnSpc>
                <a:spcPct val="120000"/>
              </a:lnSpc>
              <a:spcBef>
                <a:spcPts val="1000"/>
              </a:spcBef>
              <a:spcAft>
                <a:spcPts val="0"/>
              </a:spcAft>
              <a:buSzPts val="1800"/>
              <a:buChar char="•"/>
            </a:pPr>
            <a:r>
              <a:rPr lang="en-IN" sz="1800">
                <a:solidFill>
                  <a:srgbClr val="222222"/>
                </a:solidFill>
                <a:latin typeface="Times New Roman"/>
                <a:ea typeface="Times New Roman"/>
                <a:cs typeface="Times New Roman"/>
                <a:sym typeface="Times New Roman"/>
              </a:rPr>
              <a:t>LPC 2148 provides two independently working timers, timer0 and timer1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6"/>
          <p:cNvPicPr preferRelativeResize="0"/>
          <p:nvPr/>
        </p:nvPicPr>
        <p:blipFill rotWithShape="1">
          <a:blip r:embed="rId3">
            <a:alphaModFix/>
          </a:blip>
          <a:srcRect/>
          <a:stretch/>
        </p:blipFill>
        <p:spPr>
          <a:xfrm>
            <a:off x="666751" y="200025"/>
            <a:ext cx="10220324" cy="4448175"/>
          </a:xfrm>
          <a:prstGeom prst="rect">
            <a:avLst/>
          </a:prstGeom>
          <a:noFill/>
          <a:ln>
            <a:noFill/>
          </a:ln>
        </p:spPr>
      </p:pic>
      <p:sp>
        <p:nvSpPr>
          <p:cNvPr id="119" name="Google Shape;119;p16"/>
          <p:cNvSpPr txBox="1"/>
          <p:nvPr/>
        </p:nvSpPr>
        <p:spPr>
          <a:xfrm>
            <a:off x="576717" y="4792581"/>
            <a:ext cx="61007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a:solidFill>
                  <a:srgbClr val="222222"/>
                </a:solidFill>
                <a:latin typeface="Times New Roman"/>
                <a:ea typeface="Times New Roman"/>
                <a:cs typeface="Times New Roman"/>
                <a:sym typeface="Times New Roman"/>
              </a:rPr>
              <a:t>Timer/counter starts counting the clocks 0,1,2.. to N-1</a:t>
            </a:r>
            <a:endParaRPr sz="1800">
              <a:solidFill>
                <a:schemeClr val="dk1"/>
              </a:solidFill>
              <a:latin typeface="Gill Sans"/>
              <a:ea typeface="Gill Sans"/>
              <a:cs typeface="Gill Sans"/>
              <a:sym typeface="Gill Sans"/>
            </a:endParaRPr>
          </a:p>
        </p:txBody>
      </p:sp>
      <p:sp>
        <p:nvSpPr>
          <p:cNvPr id="120" name="Google Shape;120;p16"/>
          <p:cNvSpPr txBox="1"/>
          <p:nvPr/>
        </p:nvSpPr>
        <p:spPr>
          <a:xfrm>
            <a:off x="576717" y="5231628"/>
            <a:ext cx="108370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22222"/>
                </a:solidFill>
                <a:latin typeface="Times New Roman"/>
                <a:ea typeface="Times New Roman"/>
                <a:cs typeface="Times New Roman"/>
                <a:sym typeface="Times New Roman"/>
              </a:rPr>
              <a:t>For 8 bit timer it counts from 00 to FF (255),once it reaches FF, overflows to 0 and again continue counting from 0. </a:t>
            </a:r>
            <a:endParaRPr sz="1800">
              <a:solidFill>
                <a:schemeClr val="dk1"/>
              </a:solidFill>
              <a:latin typeface="Gill Sans"/>
              <a:ea typeface="Gill Sans"/>
              <a:cs typeface="Gill Sans"/>
              <a:sym typeface="Gill Sans"/>
            </a:endParaRPr>
          </a:p>
        </p:txBody>
      </p:sp>
      <p:sp>
        <p:nvSpPr>
          <p:cNvPr id="121" name="Google Shape;121;p16"/>
          <p:cNvSpPr txBox="1"/>
          <p:nvPr/>
        </p:nvSpPr>
        <p:spPr>
          <a:xfrm>
            <a:off x="576716" y="5618243"/>
            <a:ext cx="8148183" cy="39068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IN" sz="1800">
                <a:solidFill>
                  <a:srgbClr val="222222"/>
                </a:solidFill>
                <a:latin typeface="Times New Roman"/>
                <a:ea typeface="Times New Roman"/>
                <a:cs typeface="Times New Roman"/>
                <a:sym typeface="Times New Roman"/>
              </a:rPr>
              <a:t>LPC 2148 provides 32 bit timers, hence </a:t>
            </a:r>
            <a:r>
              <a:rPr lang="en-IN" sz="1800">
                <a:solidFill>
                  <a:schemeClr val="dk1"/>
                </a:solidFill>
                <a:latin typeface="Times New Roman"/>
                <a:ea typeface="Times New Roman"/>
                <a:cs typeface="Times New Roman"/>
                <a:sym typeface="Times New Roman"/>
              </a:rPr>
              <a:t>counts  from 00000000H to FFFFFFFFH.</a:t>
            </a:r>
            <a:r>
              <a:rPr lang="en-IN" sz="1800">
                <a:solidFill>
                  <a:srgbClr val="222222"/>
                </a:solidFill>
                <a:latin typeface="Times New Roman"/>
                <a:ea typeface="Times New Roman"/>
                <a:cs typeface="Times New Roman"/>
                <a:sym typeface="Times New Roman"/>
              </a:rPr>
              <a:t> </a:t>
            </a:r>
            <a:endParaRPr sz="16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body" idx="1"/>
          </p:nvPr>
        </p:nvSpPr>
        <p:spPr>
          <a:xfrm>
            <a:off x="813404" y="263133"/>
            <a:ext cx="9759346" cy="1851418"/>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1800"/>
              <a:buChar char="•"/>
            </a:pPr>
            <a:r>
              <a:rPr lang="en-IN" sz="1800">
                <a:solidFill>
                  <a:srgbClr val="222222"/>
                </a:solidFill>
                <a:latin typeface="Times New Roman"/>
                <a:ea typeface="Times New Roman"/>
                <a:cs typeface="Times New Roman"/>
                <a:sym typeface="Times New Roman"/>
              </a:rPr>
              <a:t>Clock to the timer/counter hardware can be given from two sources. Based on the source of the clock they function as timer or counter</a:t>
            </a:r>
            <a:endParaRPr/>
          </a:p>
          <a:p>
            <a:pPr marL="228600" lvl="0" indent="-228600" algn="l" rtl="0">
              <a:lnSpc>
                <a:spcPct val="120000"/>
              </a:lnSpc>
              <a:spcBef>
                <a:spcPts val="1000"/>
              </a:spcBef>
              <a:spcAft>
                <a:spcPts val="0"/>
              </a:spcAft>
              <a:buSzPts val="1800"/>
              <a:buChar char="•"/>
            </a:pPr>
            <a:r>
              <a:rPr lang="en-IN" sz="1800">
                <a:solidFill>
                  <a:srgbClr val="222222"/>
                </a:solidFill>
                <a:latin typeface="Times New Roman"/>
                <a:ea typeface="Times New Roman"/>
                <a:cs typeface="Times New Roman"/>
                <a:sym typeface="Times New Roman"/>
              </a:rPr>
              <a:t>Timer : the clock source is, the internal clock (PCLK)  </a:t>
            </a:r>
            <a:endParaRPr sz="1800">
              <a:latin typeface="Calibri"/>
              <a:ea typeface="Calibri"/>
              <a:cs typeface="Calibri"/>
              <a:sym typeface="Calibri"/>
            </a:endParaRPr>
          </a:p>
          <a:p>
            <a:pPr marL="228600" lvl="0" indent="-228600" algn="l" rtl="0">
              <a:lnSpc>
                <a:spcPct val="120000"/>
              </a:lnSpc>
              <a:spcBef>
                <a:spcPts val="1000"/>
              </a:spcBef>
              <a:spcAft>
                <a:spcPts val="0"/>
              </a:spcAft>
              <a:buSzPts val="1800"/>
              <a:buChar char="•"/>
            </a:pPr>
            <a:r>
              <a:rPr lang="en-IN" sz="1800">
                <a:solidFill>
                  <a:srgbClr val="222222"/>
                </a:solidFill>
                <a:latin typeface="Times New Roman"/>
                <a:ea typeface="Times New Roman"/>
                <a:cs typeface="Times New Roman"/>
                <a:sym typeface="Times New Roman"/>
              </a:rPr>
              <a:t>Counter: the clock source is external (from any other external circuit/ peripheral/ device). </a:t>
            </a:r>
            <a:endParaRPr/>
          </a:p>
        </p:txBody>
      </p:sp>
      <p:pic>
        <p:nvPicPr>
          <p:cNvPr id="127" name="Google Shape;127;p17"/>
          <p:cNvPicPr preferRelativeResize="0"/>
          <p:nvPr/>
        </p:nvPicPr>
        <p:blipFill rotWithShape="1">
          <a:blip r:embed="rId3">
            <a:alphaModFix/>
          </a:blip>
          <a:srcRect/>
          <a:stretch/>
        </p:blipFill>
        <p:spPr>
          <a:xfrm>
            <a:off x="249250" y="2686049"/>
            <a:ext cx="4365696" cy="2943431"/>
          </a:xfrm>
          <a:prstGeom prst="rect">
            <a:avLst/>
          </a:prstGeom>
          <a:noFill/>
          <a:ln>
            <a:noFill/>
          </a:ln>
        </p:spPr>
      </p:pic>
      <p:pic>
        <p:nvPicPr>
          <p:cNvPr id="128" name="Google Shape;128;p17"/>
          <p:cNvPicPr preferRelativeResize="0"/>
          <p:nvPr/>
        </p:nvPicPr>
        <p:blipFill rotWithShape="1">
          <a:blip r:embed="rId4">
            <a:alphaModFix/>
          </a:blip>
          <a:srcRect/>
          <a:stretch/>
        </p:blipFill>
        <p:spPr>
          <a:xfrm>
            <a:off x="4935633" y="3330688"/>
            <a:ext cx="3522567" cy="2138701"/>
          </a:xfrm>
          <a:prstGeom prst="rect">
            <a:avLst/>
          </a:prstGeom>
          <a:noFill/>
          <a:ln>
            <a:noFill/>
          </a:ln>
        </p:spPr>
      </p:pic>
      <p:pic>
        <p:nvPicPr>
          <p:cNvPr id="129" name="Google Shape;129;p17"/>
          <p:cNvPicPr preferRelativeResize="0"/>
          <p:nvPr/>
        </p:nvPicPr>
        <p:blipFill rotWithShape="1">
          <a:blip r:embed="rId5">
            <a:alphaModFix/>
          </a:blip>
          <a:srcRect/>
          <a:stretch/>
        </p:blipFill>
        <p:spPr>
          <a:xfrm>
            <a:off x="8802647" y="2114551"/>
            <a:ext cx="2962927" cy="1400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body" idx="1"/>
          </p:nvPr>
        </p:nvSpPr>
        <p:spPr>
          <a:xfrm>
            <a:off x="289529" y="234558"/>
            <a:ext cx="11578621" cy="1527568"/>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400"/>
              <a:buFont typeface="Noto Sans Symbols"/>
              <a:buChar char="❑"/>
            </a:pPr>
            <a:r>
              <a:rPr lang="en-IN" sz="2400">
                <a:solidFill>
                  <a:srgbClr val="222222"/>
                </a:solidFill>
                <a:latin typeface="Times New Roman"/>
                <a:ea typeface="Times New Roman"/>
                <a:cs typeface="Times New Roman"/>
                <a:sym typeface="Times New Roman"/>
              </a:rPr>
              <a:t>A Timer is used for producing precise time delays,  used to repeat or initiate an action after  a known period of time. </a:t>
            </a:r>
            <a:endParaRPr/>
          </a:p>
          <a:p>
            <a:pPr marL="228600" lvl="0" indent="-228600" algn="l" rtl="0">
              <a:lnSpc>
                <a:spcPct val="120000"/>
              </a:lnSpc>
              <a:spcBef>
                <a:spcPts val="1000"/>
              </a:spcBef>
              <a:spcAft>
                <a:spcPts val="0"/>
              </a:spcAft>
              <a:buSzPts val="2400"/>
              <a:buFont typeface="Noto Sans Symbols"/>
              <a:buChar char="❑"/>
            </a:pPr>
            <a:r>
              <a:rPr lang="en-IN" sz="2400">
                <a:solidFill>
                  <a:srgbClr val="222222"/>
                </a:solidFill>
                <a:latin typeface="Times New Roman"/>
                <a:ea typeface="Times New Roman"/>
                <a:cs typeface="Times New Roman"/>
                <a:sym typeface="Times New Roman"/>
              </a:rPr>
              <a:t>A Counter is</a:t>
            </a:r>
            <a:r>
              <a:rPr lang="en-IN" sz="2400">
                <a:latin typeface="Times New Roman"/>
                <a:ea typeface="Times New Roman"/>
                <a:cs typeface="Times New Roman"/>
                <a:sym typeface="Times New Roman"/>
              </a:rPr>
              <a:t> used to count the events happening outside the microcontroller. </a:t>
            </a:r>
            <a:endParaRPr sz="2800"/>
          </a:p>
        </p:txBody>
      </p:sp>
      <p:sp>
        <p:nvSpPr>
          <p:cNvPr id="135" name="Google Shape;135;p18"/>
          <p:cNvSpPr txBox="1"/>
          <p:nvPr/>
        </p:nvSpPr>
        <p:spPr>
          <a:xfrm>
            <a:off x="600075" y="2076450"/>
            <a:ext cx="11268076" cy="3532249"/>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IN" sz="2000" b="1">
                <a:solidFill>
                  <a:srgbClr val="222222"/>
                </a:solidFill>
                <a:latin typeface="Times New Roman"/>
                <a:ea typeface="Times New Roman"/>
                <a:cs typeface="Times New Roman"/>
                <a:sym typeface="Times New Roman"/>
              </a:rPr>
              <a:t>Applications of Timers and Counters </a:t>
            </a:r>
            <a:endParaRPr sz="1600">
              <a:solidFill>
                <a:schemeClr val="dk1"/>
              </a:solidFill>
              <a:latin typeface="Calibri"/>
              <a:ea typeface="Calibri"/>
              <a:cs typeface="Calibri"/>
              <a:sym typeface="Calibri"/>
            </a:endParaRPr>
          </a:p>
          <a:p>
            <a:pPr marL="342900" marR="0" lvl="0" indent="-342900" algn="just" rtl="0">
              <a:lnSpc>
                <a:spcPct val="115000"/>
              </a:lnSpc>
              <a:spcBef>
                <a:spcPts val="100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To generate precise delays, Interval timer for counting internal events</a:t>
            </a:r>
            <a:endParaRPr sz="1600">
              <a:solidFill>
                <a:schemeClr val="dk1"/>
              </a:solidFill>
              <a:latin typeface="Calibri"/>
              <a:ea typeface="Calibri"/>
              <a:cs typeface="Calibri"/>
              <a:sym typeface="Calibri"/>
            </a:endParaRPr>
          </a:p>
          <a:p>
            <a:pPr marL="342900" marR="0" lvl="0" indent="-342900" algn="just" rtl="0">
              <a:lnSpc>
                <a:spcPct val="115000"/>
              </a:lnSpc>
              <a:spcBef>
                <a:spcPts val="100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To repeat an action after a known period of time</a:t>
            </a:r>
            <a:endParaRPr sz="1600">
              <a:solidFill>
                <a:schemeClr val="dk1"/>
              </a:solidFill>
              <a:latin typeface="Calibri"/>
              <a:ea typeface="Calibri"/>
              <a:cs typeface="Calibri"/>
              <a:sym typeface="Calibri"/>
            </a:endParaRPr>
          </a:p>
          <a:p>
            <a:pPr marL="342900" marR="0" lvl="0" indent="-342900" algn="just" rtl="0">
              <a:lnSpc>
                <a:spcPct val="115000"/>
              </a:lnSpc>
              <a:spcBef>
                <a:spcPts val="100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To initiate an action after a known period of time</a:t>
            </a:r>
            <a:endParaRPr sz="1600">
              <a:solidFill>
                <a:schemeClr val="dk1"/>
              </a:solidFill>
              <a:latin typeface="Calibri"/>
              <a:ea typeface="Calibri"/>
              <a:cs typeface="Calibri"/>
              <a:sym typeface="Calibri"/>
            </a:endParaRPr>
          </a:p>
          <a:p>
            <a:pPr marL="342900" marR="0" lvl="0" indent="-342900" algn="just" rtl="0">
              <a:lnSpc>
                <a:spcPct val="115000"/>
              </a:lnSpc>
              <a:spcBef>
                <a:spcPts val="100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To generate precise pulse of given duration, to trigger external time critical events</a:t>
            </a:r>
            <a:endParaRPr sz="1600">
              <a:solidFill>
                <a:schemeClr val="dk1"/>
              </a:solidFill>
              <a:latin typeface="Calibri"/>
              <a:ea typeface="Calibri"/>
              <a:cs typeface="Calibri"/>
              <a:sym typeface="Calibri"/>
            </a:endParaRPr>
          </a:p>
          <a:p>
            <a:pPr marL="342900" marR="0" lvl="0" indent="-342900" algn="just" rtl="0">
              <a:lnSpc>
                <a:spcPct val="115000"/>
              </a:lnSpc>
              <a:spcBef>
                <a:spcPts val="100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Operating systems use a timer to schedule the different processes/threads/tasks.</a:t>
            </a:r>
            <a:endParaRPr sz="1600">
              <a:solidFill>
                <a:schemeClr val="dk1"/>
              </a:solidFill>
              <a:latin typeface="Calibri"/>
              <a:ea typeface="Calibri"/>
              <a:cs typeface="Calibri"/>
              <a:sym typeface="Calibri"/>
            </a:endParaRPr>
          </a:p>
          <a:p>
            <a:pPr marL="342900" marR="0" lvl="0" indent="-342900" algn="just" rtl="0">
              <a:lnSpc>
                <a:spcPct val="115000"/>
              </a:lnSpc>
              <a:spcBef>
                <a:spcPts val="100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As a waveform generator, to generate a PWM signal to drive the servo-motor or a dc-motor. </a:t>
            </a:r>
            <a:endParaRPr sz="1600">
              <a:solidFill>
                <a:schemeClr val="dk1"/>
              </a:solidFill>
              <a:latin typeface="Calibri"/>
              <a:ea typeface="Calibri"/>
              <a:cs typeface="Calibri"/>
              <a:sym typeface="Calibri"/>
            </a:endParaRPr>
          </a:p>
          <a:p>
            <a:pPr marL="342900" marR="0" lvl="0" indent="-342900" algn="just" rtl="0">
              <a:lnSpc>
                <a:spcPct val="115000"/>
              </a:lnSpc>
              <a:spcBef>
                <a:spcPts val="100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If timers are used as counters:  It can be used as pulse counter</a:t>
            </a:r>
            <a:endParaRPr sz="1800">
              <a:solidFill>
                <a:schemeClr val="dk1"/>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1261079" y="252070"/>
            <a:ext cx="7635271" cy="405156"/>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IN" sz="1800" b="1">
                <a:latin typeface="Times New Roman"/>
                <a:ea typeface="Times New Roman"/>
                <a:cs typeface="Times New Roman"/>
                <a:sym typeface="Times New Roman"/>
              </a:rPr>
              <a:t>WORKING PRINCIPLE OF  LPC 2148 TIMERS:</a:t>
            </a:r>
            <a:br>
              <a:rPr lang="en-IN" sz="1800">
                <a:latin typeface="Calibri"/>
                <a:ea typeface="Calibri"/>
                <a:cs typeface="Calibri"/>
                <a:sym typeface="Calibri"/>
              </a:rPr>
            </a:br>
            <a:endParaRPr/>
          </a:p>
        </p:txBody>
      </p:sp>
      <p:pic>
        <p:nvPicPr>
          <p:cNvPr id="141" name="Google Shape;141;p19"/>
          <p:cNvPicPr preferRelativeResize="0"/>
          <p:nvPr/>
        </p:nvPicPr>
        <p:blipFill rotWithShape="1">
          <a:blip r:embed="rId3">
            <a:alphaModFix/>
          </a:blip>
          <a:srcRect/>
          <a:stretch/>
        </p:blipFill>
        <p:spPr>
          <a:xfrm>
            <a:off x="1447800" y="657226"/>
            <a:ext cx="6296025" cy="3348381"/>
          </a:xfrm>
          <a:prstGeom prst="rect">
            <a:avLst/>
          </a:prstGeom>
          <a:noFill/>
          <a:ln>
            <a:noFill/>
          </a:ln>
        </p:spPr>
      </p:pic>
      <p:sp>
        <p:nvSpPr>
          <p:cNvPr id="142" name="Google Shape;142;p19"/>
          <p:cNvSpPr txBox="1"/>
          <p:nvPr/>
        </p:nvSpPr>
        <p:spPr>
          <a:xfrm>
            <a:off x="1261079" y="4005607"/>
            <a:ext cx="8749696" cy="192136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15000"/>
              </a:lnSpc>
              <a:spcBef>
                <a:spcPts val="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ARM LPC 2148 has two 32 bit timers. </a:t>
            </a:r>
            <a:endParaRPr/>
          </a:p>
          <a:p>
            <a:pPr marL="285750" marR="0" lvl="0" indent="-285750" algn="just" rtl="0">
              <a:lnSpc>
                <a:spcPct val="115000"/>
              </a:lnSpc>
              <a:spcBef>
                <a:spcPts val="100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The basic block of  timer is TC (TimerCounter). It works as up-counter, counting from 00000000h to FFFFFFFFh, for every clock cycle, supplied by PCLK internally. </a:t>
            </a:r>
            <a:endParaRPr/>
          </a:p>
          <a:p>
            <a:pPr marL="285750" marR="0" lvl="0" indent="-285750" algn="just" rtl="0">
              <a:lnSpc>
                <a:spcPct val="115000"/>
              </a:lnSpc>
              <a:spcBef>
                <a:spcPts val="100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The timer can be enabled (START) or disabled (STOP) or RESET (TC=0) through the bits provided in the TCR (Timer Control Register ). Hence called Programmable Timers.</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p:nvPr/>
        </p:nvSpPr>
        <p:spPr>
          <a:xfrm>
            <a:off x="1173956" y="395972"/>
            <a:ext cx="6100762"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For 12MHz crystal, </a:t>
            </a:r>
            <a:endParaRPr sz="1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CCLK = 60MHz (PLL is enabled), </a:t>
            </a:r>
            <a:endParaRPr sz="1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PCLK = 15MHz (default value VPB divider)</a:t>
            </a:r>
            <a:endParaRPr sz="1800">
              <a:solidFill>
                <a:schemeClr val="dk1"/>
              </a:solidFill>
              <a:latin typeface="Gill Sans"/>
              <a:ea typeface="Gill Sans"/>
              <a:cs typeface="Gill Sans"/>
              <a:sym typeface="Gill Sans"/>
            </a:endParaRPr>
          </a:p>
        </p:txBody>
      </p:sp>
      <p:sp>
        <p:nvSpPr>
          <p:cNvPr id="148" name="Google Shape;148;p20"/>
          <p:cNvSpPr txBox="1"/>
          <p:nvPr/>
        </p:nvSpPr>
        <p:spPr>
          <a:xfrm>
            <a:off x="1107281" y="1995851"/>
            <a:ext cx="8827294" cy="214597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15000"/>
              </a:lnSpc>
              <a:spcBef>
                <a:spcPts val="0"/>
              </a:spcBef>
              <a:spcAft>
                <a:spcPts val="0"/>
              </a:spcAft>
              <a:buClr>
                <a:schemeClr val="dk1"/>
              </a:buClr>
              <a:buSzPts val="1800"/>
              <a:buFont typeface="Arial"/>
              <a:buChar char="•"/>
            </a:pPr>
            <a:r>
              <a:rPr lang="en-IN" sz="1800">
                <a:solidFill>
                  <a:schemeClr val="dk1"/>
                </a:solidFill>
                <a:latin typeface="Times New Roman"/>
                <a:ea typeface="Times New Roman"/>
                <a:cs typeface="Times New Roman"/>
                <a:sym typeface="Times New Roman"/>
              </a:rPr>
              <a:t>Time taken for counting one PCLK cycle (TC=1)</a:t>
            </a:r>
            <a:endParaRPr sz="16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	T =  1 / PCLK  =  1 / (15MHz) = 0.067 micro seconds</a:t>
            </a:r>
            <a:endParaRPr/>
          </a:p>
          <a:p>
            <a:pPr marL="285750" marR="0" lvl="0" indent="-285750" algn="just" rtl="0">
              <a:lnSpc>
                <a:spcPct val="115000"/>
              </a:lnSpc>
              <a:spcBef>
                <a:spcPts val="1000"/>
              </a:spcBef>
              <a:spcAft>
                <a:spcPts val="0"/>
              </a:spcAft>
              <a:buClr>
                <a:schemeClr val="dk1"/>
              </a:buClr>
              <a:buSzPts val="1800"/>
              <a:buFont typeface="Arial"/>
              <a:buChar char="•"/>
            </a:pPr>
            <a:r>
              <a:rPr lang="en-IN" sz="1800">
                <a:solidFill>
                  <a:schemeClr val="dk1"/>
                </a:solidFill>
                <a:latin typeface="Times New Roman"/>
                <a:ea typeface="Times New Roman"/>
                <a:cs typeface="Times New Roman"/>
                <a:sym typeface="Times New Roman"/>
              </a:rPr>
              <a:t>Similarly, if TC = 15000 (i.e counted 15000 PCLK pulses), time taken by timer is </a:t>
            </a:r>
            <a:endParaRPr sz="18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IN" sz="1800">
                <a:solidFill>
                  <a:schemeClr val="dk1"/>
                </a:solidFill>
                <a:latin typeface="Times New Roman"/>
                <a:ea typeface="Times New Roman"/>
                <a:cs typeface="Times New Roman"/>
                <a:sym typeface="Times New Roman"/>
              </a:rPr>
              <a:t> = 15000 x  T = 15000  x  [ 1 / (15MHz) ] = 1 milli seconds.</a:t>
            </a:r>
            <a:endParaRPr sz="18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endParaRPr sz="1600">
              <a:solidFill>
                <a:schemeClr val="dk1"/>
              </a:solidFill>
              <a:latin typeface="Calibri"/>
              <a:ea typeface="Calibri"/>
              <a:cs typeface="Calibri"/>
              <a:sym typeface="Calibri"/>
            </a:endParaRPr>
          </a:p>
        </p:txBody>
      </p:sp>
      <p:sp>
        <p:nvSpPr>
          <p:cNvPr id="149" name="Google Shape;149;p20"/>
          <p:cNvSpPr txBox="1"/>
          <p:nvPr/>
        </p:nvSpPr>
        <p:spPr>
          <a:xfrm>
            <a:off x="1107281" y="3429000"/>
            <a:ext cx="10760869" cy="1598258"/>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285750" marR="0" lvl="0" indent="-285750" algn="just" rtl="0">
              <a:lnSpc>
                <a:spcPct val="115000"/>
              </a:lnSpc>
              <a:spcBef>
                <a:spcPts val="1000"/>
              </a:spcBef>
              <a:spcAft>
                <a:spcPts val="0"/>
              </a:spcAft>
              <a:buClr>
                <a:schemeClr val="dk1"/>
              </a:buClr>
              <a:buSzPts val="1800"/>
              <a:buFont typeface="Arial"/>
              <a:buChar char="•"/>
            </a:pPr>
            <a:r>
              <a:rPr lang="en-IN" sz="1800">
                <a:solidFill>
                  <a:schemeClr val="dk1"/>
                </a:solidFill>
                <a:latin typeface="Times New Roman"/>
                <a:ea typeface="Times New Roman"/>
                <a:cs typeface="Times New Roman"/>
                <a:sym typeface="Times New Roman"/>
              </a:rPr>
              <a:t>MR is initially loaded with the value/number by the programmer, indicating the number of  clock cycles, TC should count.</a:t>
            </a:r>
            <a:endParaRPr sz="1600">
              <a:solidFill>
                <a:schemeClr val="dk1"/>
              </a:solidFill>
              <a:latin typeface="Calibri"/>
              <a:ea typeface="Calibri"/>
              <a:cs typeface="Calibri"/>
              <a:sym typeface="Calibri"/>
            </a:endParaRPr>
          </a:p>
          <a:p>
            <a:pPr marL="285750" marR="0" lvl="0" indent="-285750" algn="just" rtl="0">
              <a:lnSpc>
                <a:spcPct val="115000"/>
              </a:lnSpc>
              <a:spcBef>
                <a:spcPts val="1000"/>
              </a:spcBef>
              <a:spcAft>
                <a:spcPts val="0"/>
              </a:spcAft>
              <a:buClr>
                <a:schemeClr val="dk1"/>
              </a:buClr>
              <a:buSzPts val="1800"/>
              <a:buFont typeface="Arial"/>
              <a:buChar char="•"/>
            </a:pPr>
            <a:r>
              <a:rPr lang="en-IN" sz="1800">
                <a:solidFill>
                  <a:schemeClr val="dk1"/>
                </a:solidFill>
                <a:latin typeface="Times New Roman"/>
                <a:ea typeface="Times New Roman"/>
                <a:cs typeface="Times New Roman"/>
                <a:sym typeface="Times New Roman"/>
              </a:rPr>
              <a:t>When, the TC reaches the MR value (TC=MR), an action is initiated by the timer. </a:t>
            </a:r>
            <a:endParaRPr sz="1800">
              <a:solidFill>
                <a:schemeClr val="dk1"/>
              </a:solidFill>
              <a:latin typeface="Gill Sans"/>
              <a:ea typeface="Gill Sans"/>
              <a:cs typeface="Gill Sans"/>
              <a:sym typeface="Gill Sans"/>
            </a:endParaRPr>
          </a:p>
        </p:txBody>
      </p:sp>
      <p:sp>
        <p:nvSpPr>
          <p:cNvPr id="150" name="Google Shape;150;p20"/>
          <p:cNvSpPr txBox="1"/>
          <p:nvPr/>
        </p:nvSpPr>
        <p:spPr>
          <a:xfrm>
            <a:off x="2840831" y="5027258"/>
            <a:ext cx="6100762"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Make TC stops counting</a:t>
            </a:r>
            <a:endParaRPr/>
          </a:p>
          <a:p>
            <a:pPr marL="285750" marR="0" lvl="0" indent="-285750" algn="l" rtl="0">
              <a:spcBef>
                <a:spcPts val="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Make TC get reset </a:t>
            </a:r>
            <a:endParaRPr/>
          </a:p>
          <a:p>
            <a:pPr marL="285750" marR="0" lvl="0" indent="-285750" algn="l" rtl="0">
              <a:spcBef>
                <a:spcPts val="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Generate an  Interrupt to execute the required task/program.</a:t>
            </a:r>
            <a:endParaRPr sz="18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p:nvPr/>
        </p:nvSpPr>
        <p:spPr>
          <a:xfrm>
            <a:off x="-161871" y="176132"/>
            <a:ext cx="6100762" cy="39068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IN" sz="1800" b="1">
                <a:solidFill>
                  <a:schemeClr val="dk1"/>
                </a:solidFill>
                <a:latin typeface="Times New Roman"/>
                <a:ea typeface="Times New Roman"/>
                <a:cs typeface="Times New Roman"/>
                <a:sym typeface="Times New Roman"/>
              </a:rPr>
              <a:t>Programming  LPC 2148 Timers:</a:t>
            </a:r>
            <a:endParaRPr sz="1400">
              <a:solidFill>
                <a:schemeClr val="dk1"/>
              </a:solidFill>
              <a:latin typeface="Calibri"/>
              <a:ea typeface="Calibri"/>
              <a:cs typeface="Calibri"/>
              <a:sym typeface="Calibri"/>
            </a:endParaRPr>
          </a:p>
        </p:txBody>
      </p:sp>
      <p:sp>
        <p:nvSpPr>
          <p:cNvPr id="156" name="Google Shape;156;p21"/>
          <p:cNvSpPr txBox="1"/>
          <p:nvPr/>
        </p:nvSpPr>
        <p:spPr>
          <a:xfrm>
            <a:off x="1087739" y="566816"/>
            <a:ext cx="10016521" cy="253633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LPC 2148, has two 32 bit timer/counters named, Timer0 and Timer1. </a:t>
            </a:r>
            <a:endParaRPr/>
          </a:p>
          <a:p>
            <a:pPr marL="285750" marR="0" lvl="0" indent="-285750" algn="l" rtl="0">
              <a:lnSpc>
                <a:spcPct val="150000"/>
              </a:lnSpc>
              <a:spcBef>
                <a:spcPts val="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When used as Timer PCLK  is used  for  its counting</a:t>
            </a:r>
            <a:endParaRPr/>
          </a:p>
          <a:p>
            <a:pPr marL="285750" marR="0" lvl="0" indent="-285750" algn="l" rtl="0">
              <a:lnSpc>
                <a:spcPct val="150000"/>
              </a:lnSpc>
              <a:spcBef>
                <a:spcPts val="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When used  as  a counter  it uses external  clock source for its counting. </a:t>
            </a:r>
            <a:endParaRPr/>
          </a:p>
          <a:p>
            <a:pPr marL="285750" marR="0" lvl="0" indent="-285750" algn="l" rtl="0">
              <a:lnSpc>
                <a:spcPct val="150000"/>
              </a:lnSpc>
              <a:spcBef>
                <a:spcPts val="0"/>
              </a:spcBef>
              <a:spcAft>
                <a:spcPts val="0"/>
              </a:spcAft>
              <a:buClr>
                <a:schemeClr val="dk1"/>
              </a:buClr>
              <a:buSzPts val="1800"/>
              <a:buFont typeface="Noto Sans Symbols"/>
              <a:buChar char="⮚"/>
            </a:pPr>
            <a:r>
              <a:rPr lang="en-IN" sz="1800">
                <a:solidFill>
                  <a:schemeClr val="dk1"/>
                </a:solidFill>
                <a:latin typeface="Times New Roman"/>
                <a:ea typeface="Times New Roman"/>
                <a:cs typeface="Times New Roman"/>
                <a:sym typeface="Times New Roman"/>
              </a:rPr>
              <a:t>PCLK is fed to Timer Counter through the </a:t>
            </a:r>
            <a:r>
              <a:rPr lang="en-IN" sz="1800" b="1">
                <a:solidFill>
                  <a:schemeClr val="dk1"/>
                </a:solidFill>
                <a:latin typeface="Times New Roman"/>
                <a:ea typeface="Times New Roman"/>
                <a:cs typeface="Times New Roman"/>
                <a:sym typeface="Times New Roman"/>
              </a:rPr>
              <a:t>programmable 32 bit pre-scaler</a:t>
            </a:r>
            <a:r>
              <a:rPr lang="en-IN" sz="1800">
                <a:solidFill>
                  <a:schemeClr val="dk1"/>
                </a:solidFill>
                <a:latin typeface="Times New Roman"/>
                <a:ea typeface="Times New Roman"/>
                <a:cs typeface="Times New Roman"/>
                <a:sym typeface="Times New Roman"/>
              </a:rPr>
              <a:t>, to further divide PCLK, to realise larger delays.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IN" sz="1800" b="0" i="0" u="none" strike="noStrike" cap="none">
                <a:solidFill>
                  <a:schemeClr val="dk1"/>
                </a:solidFill>
                <a:latin typeface="Times New Roman"/>
                <a:ea typeface="Times New Roman"/>
                <a:cs typeface="Times New Roman"/>
                <a:sym typeface="Times New Roman"/>
              </a:rPr>
              <a:t> By loading, value 0 to pre-scaler is equivalent to PCLK given directly to TC. </a:t>
            </a:r>
            <a:endParaRPr sz="1800" b="0" i="0" u="none" strike="noStrike" cap="none">
              <a:solidFill>
                <a:schemeClr val="dk1"/>
              </a:solidFill>
              <a:latin typeface="Gill Sans"/>
              <a:ea typeface="Gill Sans"/>
              <a:cs typeface="Gill Sans"/>
              <a:sym typeface="Gill Sans"/>
            </a:endParaRPr>
          </a:p>
        </p:txBody>
      </p:sp>
      <p:pic>
        <p:nvPicPr>
          <p:cNvPr id="157" name="Google Shape;157;p21"/>
          <p:cNvPicPr preferRelativeResize="0"/>
          <p:nvPr/>
        </p:nvPicPr>
        <p:blipFill rotWithShape="1">
          <a:blip r:embed="rId3">
            <a:alphaModFix/>
          </a:blip>
          <a:srcRect/>
          <a:stretch/>
        </p:blipFill>
        <p:spPr>
          <a:xfrm>
            <a:off x="1789889" y="3103151"/>
            <a:ext cx="7489589" cy="3443564"/>
          </a:xfrm>
          <a:prstGeom prst="rect">
            <a:avLst/>
          </a:prstGeom>
          <a:noFill/>
          <a:ln>
            <a:noFill/>
          </a:ln>
        </p:spPr>
      </p:pic>
    </p:spTree>
  </p:cSld>
  <p:clrMapOvr>
    <a:masterClrMapping/>
  </p:clrMapOvr>
</p:sld>
</file>

<file path=ppt/theme/theme1.xml><?xml version="1.0" encoding="utf-8"?>
<a:theme xmlns:a="http://schemas.openxmlformats.org/drawingml/2006/main"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2054</Words>
  <Application>Microsoft Office PowerPoint</Application>
  <PresentationFormat>Widescreen</PresentationFormat>
  <Paragraphs>155</Paragraphs>
  <Slides>23</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Gill Sans</vt:lpstr>
      <vt:lpstr>Algerian</vt:lpstr>
      <vt:lpstr>Noto Sans Symbols</vt:lpstr>
      <vt:lpstr>Times New Roman</vt:lpstr>
      <vt:lpstr>Arial</vt:lpstr>
      <vt:lpstr>Calibri</vt:lpstr>
      <vt:lpstr>Gallery</vt:lpstr>
      <vt:lpstr>MCES: UNIT-3</vt:lpstr>
      <vt:lpstr>NECESSITY OF HARDWARE TIMERS:</vt:lpstr>
      <vt:lpstr>WHAT IS TIMER/COUNTER :</vt:lpstr>
      <vt:lpstr>PowerPoint Presentation</vt:lpstr>
      <vt:lpstr>PowerPoint Presentation</vt:lpstr>
      <vt:lpstr>PowerPoint Presentation</vt:lpstr>
      <vt:lpstr>WORKING PRINCIPLE OF  LPC 2148 TIMERS: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viswavardhanreddy karna</cp:lastModifiedBy>
  <cp:revision>4</cp:revision>
  <dcterms:modified xsi:type="dcterms:W3CDTF">2025-05-09T05:35:48Z</dcterms:modified>
</cp:coreProperties>
</file>